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0" r:id="rId3"/>
    <p:sldId id="289" r:id="rId4"/>
    <p:sldId id="257" r:id="rId5"/>
    <p:sldId id="259" r:id="rId6"/>
    <p:sldId id="258" r:id="rId7"/>
    <p:sldId id="272" r:id="rId8"/>
    <p:sldId id="283" r:id="rId9"/>
    <p:sldId id="260" r:id="rId10"/>
    <p:sldId id="261" r:id="rId11"/>
    <p:sldId id="263" r:id="rId12"/>
    <p:sldId id="281" r:id="rId13"/>
    <p:sldId id="262" r:id="rId14"/>
    <p:sldId id="264" r:id="rId15"/>
    <p:sldId id="285" r:id="rId16"/>
    <p:sldId id="265" r:id="rId17"/>
    <p:sldId id="287" r:id="rId18"/>
    <p:sldId id="284" r:id="rId19"/>
    <p:sldId id="266" r:id="rId20"/>
    <p:sldId id="288" r:id="rId21"/>
    <p:sldId id="282" r:id="rId22"/>
    <p:sldId id="274" r:id="rId23"/>
    <p:sldId id="269" r:id="rId24"/>
    <p:sldId id="275" r:id="rId25"/>
    <p:sldId id="286" r:id="rId26"/>
    <p:sldId id="276" r:id="rId27"/>
    <p:sldId id="278" r:id="rId28"/>
    <p:sldId id="268"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F0A71A-B1A5-4D1A-8924-3B7AC563579A}">
          <p14:sldIdLst>
            <p14:sldId id="256"/>
            <p14:sldId id="270"/>
            <p14:sldId id="289"/>
            <p14:sldId id="257"/>
            <p14:sldId id="259"/>
            <p14:sldId id="258"/>
            <p14:sldId id="272"/>
            <p14:sldId id="283"/>
            <p14:sldId id="260"/>
            <p14:sldId id="261"/>
            <p14:sldId id="263"/>
            <p14:sldId id="281"/>
            <p14:sldId id="262"/>
            <p14:sldId id="264"/>
            <p14:sldId id="285"/>
            <p14:sldId id="265"/>
            <p14:sldId id="287"/>
            <p14:sldId id="284"/>
            <p14:sldId id="266"/>
            <p14:sldId id="288"/>
            <p14:sldId id="282"/>
            <p14:sldId id="274"/>
            <p14:sldId id="269"/>
            <p14:sldId id="275"/>
            <p14:sldId id="286"/>
            <p14:sldId id="276"/>
            <p14:sldId id="278"/>
            <p14:sldId id="268"/>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E"/>
    <a:srgbClr val="001F60"/>
    <a:srgbClr val="6FA088"/>
    <a:srgbClr val="182D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5" d="100"/>
          <a:sy n="15" d="100"/>
        </p:scale>
        <p:origin x="4519" y="2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270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88030B-5954-4B84-8BB4-B9F44E52E148}" type="datetimeFigureOut">
              <a:rPr lang="en-US" smtClean="0"/>
              <a:t>11/29/2023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CF13A-DD87-4D78-BC84-B707E5D5E38C}" type="slidenum">
              <a:rPr lang="en-US" smtClean="0"/>
              <a:t>‹#›</a:t>
            </a:fld>
            <a:endParaRPr lang="en-US"/>
          </a:p>
        </p:txBody>
      </p:sp>
    </p:spTree>
    <p:extLst>
      <p:ext uri="{BB962C8B-B14F-4D97-AF65-F5344CB8AC3E}">
        <p14:creationId xmlns:p14="http://schemas.microsoft.com/office/powerpoint/2010/main" val="4004723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1</a:t>
            </a:fld>
            <a:endParaRPr lang="en-US"/>
          </a:p>
        </p:txBody>
      </p:sp>
    </p:spTree>
    <p:extLst>
      <p:ext uri="{BB962C8B-B14F-4D97-AF65-F5344CB8AC3E}">
        <p14:creationId xmlns:p14="http://schemas.microsoft.com/office/powerpoint/2010/main" val="108317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Posters were printed and provided to faculty to put up in their office on the wall or bulletin board as a reminder; prompts them to think about assessment and continuous improvement. </a:t>
            </a:r>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11</a:t>
            </a:fld>
            <a:endParaRPr lang="en-US"/>
          </a:p>
        </p:txBody>
      </p:sp>
    </p:spTree>
    <p:extLst>
      <p:ext uri="{BB962C8B-B14F-4D97-AF65-F5344CB8AC3E}">
        <p14:creationId xmlns:p14="http://schemas.microsoft.com/office/powerpoint/2010/main" val="292493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GEC labels before updating to current list.</a:t>
            </a:r>
          </a:p>
        </p:txBody>
      </p:sp>
      <p:sp>
        <p:nvSpPr>
          <p:cNvPr id="4" name="Slide Number Placeholder 3"/>
          <p:cNvSpPr>
            <a:spLocks noGrp="1"/>
          </p:cNvSpPr>
          <p:nvPr>
            <p:ph type="sldNum" sz="quarter" idx="5"/>
          </p:nvPr>
        </p:nvSpPr>
        <p:spPr/>
        <p:txBody>
          <a:bodyPr/>
          <a:lstStyle/>
          <a:p>
            <a:fld id="{F4ECF13A-DD87-4D78-BC84-B707E5D5E38C}" type="slidenum">
              <a:rPr lang="en-US" smtClean="0"/>
              <a:t>12</a:t>
            </a:fld>
            <a:endParaRPr lang="en-US"/>
          </a:p>
        </p:txBody>
      </p:sp>
    </p:spTree>
    <p:extLst>
      <p:ext uri="{BB962C8B-B14F-4D97-AF65-F5344CB8AC3E}">
        <p14:creationId xmlns:p14="http://schemas.microsoft.com/office/powerpoint/2010/main" val="103947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Concept was suggested by a committee member to have the back of the shirt similar to a concert T-shirt: Display each GEC with the semester or academic year that it is being assessed.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Provided to faculty at Professional Development in the fall of 2021 as a way of kicking off our updated assessment process.</a:t>
            </a:r>
          </a:p>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13</a:t>
            </a:fld>
            <a:endParaRPr lang="en-US"/>
          </a:p>
        </p:txBody>
      </p:sp>
    </p:spTree>
    <p:extLst>
      <p:ext uri="{BB962C8B-B14F-4D97-AF65-F5344CB8AC3E}">
        <p14:creationId xmlns:p14="http://schemas.microsoft.com/office/powerpoint/2010/main" val="406414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Canvas course had been used for several years as a resource and place for faculty to submit assessment reports, but they were enrolled on a voluntary basis. </a:t>
            </a:r>
          </a:p>
        </p:txBody>
      </p:sp>
      <p:sp>
        <p:nvSpPr>
          <p:cNvPr id="4" name="Slide Number Placeholder 3"/>
          <p:cNvSpPr>
            <a:spLocks noGrp="1"/>
          </p:cNvSpPr>
          <p:nvPr>
            <p:ph type="sldNum" sz="quarter" idx="5"/>
          </p:nvPr>
        </p:nvSpPr>
        <p:spPr/>
        <p:txBody>
          <a:bodyPr/>
          <a:lstStyle/>
          <a:p>
            <a:fld id="{F4ECF13A-DD87-4D78-BC84-B707E5D5E38C}" type="slidenum">
              <a:rPr lang="en-US" smtClean="0"/>
              <a:t>14</a:t>
            </a:fld>
            <a:endParaRPr lang="en-US"/>
          </a:p>
        </p:txBody>
      </p:sp>
    </p:spTree>
    <p:extLst>
      <p:ext uri="{BB962C8B-B14F-4D97-AF65-F5344CB8AC3E}">
        <p14:creationId xmlns:p14="http://schemas.microsoft.com/office/powerpoint/2010/main" val="3543523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15</a:t>
            </a:fld>
            <a:endParaRPr lang="en-US"/>
          </a:p>
        </p:txBody>
      </p:sp>
    </p:spTree>
    <p:extLst>
      <p:ext uri="{BB962C8B-B14F-4D97-AF65-F5344CB8AC3E}">
        <p14:creationId xmlns:p14="http://schemas.microsoft.com/office/powerpoint/2010/main" val="869400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was something that was discussed off an on for a few years in the Assessment Committee, but never go traction. We came to the conclusion that it couldn’t be pushed because if some faculty were still struggling with assessment in general – what it is and why we do it – they truly can’t visualize how Outcomes would work. However, due to HLC feedback, we needed to move forward with Outcomes. Thankfully, we had a few years of the new assessment process before adding this step. The timing actually worked out.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16</a:t>
            </a:fld>
            <a:endParaRPr lang="en-US"/>
          </a:p>
        </p:txBody>
      </p:sp>
    </p:spTree>
    <p:extLst>
      <p:ext uri="{BB962C8B-B14F-4D97-AF65-F5344CB8AC3E}">
        <p14:creationId xmlns:p14="http://schemas.microsoft.com/office/powerpoint/2010/main" val="366792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t>Seeing “friendly description” for the GEC Outcome in Canvas reinforces “branded” term or label.</a:t>
            </a:r>
          </a:p>
        </p:txBody>
      </p:sp>
      <p:sp>
        <p:nvSpPr>
          <p:cNvPr id="4" name="Slide Number Placeholder 3"/>
          <p:cNvSpPr>
            <a:spLocks noGrp="1"/>
          </p:cNvSpPr>
          <p:nvPr>
            <p:ph type="sldNum" sz="quarter" idx="5"/>
          </p:nvPr>
        </p:nvSpPr>
        <p:spPr/>
        <p:txBody>
          <a:bodyPr/>
          <a:lstStyle/>
          <a:p>
            <a:fld id="{F4ECF13A-DD87-4D78-BC84-B707E5D5E38C}" type="slidenum">
              <a:rPr lang="en-US" smtClean="0"/>
              <a:t>17</a:t>
            </a:fld>
            <a:endParaRPr lang="en-US"/>
          </a:p>
        </p:txBody>
      </p:sp>
    </p:spTree>
    <p:extLst>
      <p:ext uri="{BB962C8B-B14F-4D97-AF65-F5344CB8AC3E}">
        <p14:creationId xmlns:p14="http://schemas.microsoft.com/office/powerpoint/2010/main" val="2728271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18</a:t>
            </a:fld>
            <a:endParaRPr lang="en-US"/>
          </a:p>
        </p:txBody>
      </p:sp>
    </p:spTree>
    <p:extLst>
      <p:ext uri="{BB962C8B-B14F-4D97-AF65-F5344CB8AC3E}">
        <p14:creationId xmlns:p14="http://schemas.microsoft.com/office/powerpoint/2010/main" val="2707052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that some GEC’s are easier to assess in some disciplines vs. others, it’s a good idea to decide early so you can think about how you’re tying the results to the specific GEC.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19</a:t>
            </a:fld>
            <a:endParaRPr lang="en-US"/>
          </a:p>
        </p:txBody>
      </p:sp>
    </p:spTree>
    <p:extLst>
      <p:ext uri="{BB962C8B-B14F-4D97-AF65-F5344CB8AC3E}">
        <p14:creationId xmlns:p14="http://schemas.microsoft.com/office/powerpoint/2010/main" val="154324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Learning Mastery Gradebook view; once faculty have assessed using the rubric, the data appears here for the faculty member to review.</a:t>
            </a:r>
          </a:p>
        </p:txBody>
      </p:sp>
      <p:sp>
        <p:nvSpPr>
          <p:cNvPr id="4" name="Slide Number Placeholder 3"/>
          <p:cNvSpPr>
            <a:spLocks noGrp="1"/>
          </p:cNvSpPr>
          <p:nvPr>
            <p:ph type="sldNum" sz="quarter" idx="5"/>
          </p:nvPr>
        </p:nvSpPr>
        <p:spPr/>
        <p:txBody>
          <a:bodyPr/>
          <a:lstStyle/>
          <a:p>
            <a:fld id="{F4ECF13A-DD87-4D78-BC84-B707E5D5E38C}" type="slidenum">
              <a:rPr lang="en-US" smtClean="0"/>
              <a:t>20</a:t>
            </a:fld>
            <a:endParaRPr lang="en-US"/>
          </a:p>
        </p:txBody>
      </p:sp>
    </p:spTree>
    <p:extLst>
      <p:ext uri="{BB962C8B-B14F-4D97-AF65-F5344CB8AC3E}">
        <p14:creationId xmlns:p14="http://schemas.microsoft.com/office/powerpoint/2010/main" val="386883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four locations are 40-45 minutes apart</a:t>
            </a:r>
          </a:p>
        </p:txBody>
      </p:sp>
      <p:sp>
        <p:nvSpPr>
          <p:cNvPr id="4" name="Slide Number Placeholder 3"/>
          <p:cNvSpPr>
            <a:spLocks noGrp="1"/>
          </p:cNvSpPr>
          <p:nvPr>
            <p:ph type="sldNum" sz="quarter" idx="5"/>
          </p:nvPr>
        </p:nvSpPr>
        <p:spPr/>
        <p:txBody>
          <a:bodyPr/>
          <a:lstStyle/>
          <a:p>
            <a:fld id="{F4ECF13A-DD87-4D78-BC84-B707E5D5E38C}" type="slidenum">
              <a:rPr lang="en-US" smtClean="0"/>
              <a:t>3</a:t>
            </a:fld>
            <a:endParaRPr lang="en-US"/>
          </a:p>
        </p:txBody>
      </p:sp>
    </p:spTree>
    <p:extLst>
      <p:ext uri="{BB962C8B-B14F-4D97-AF65-F5344CB8AC3E}">
        <p14:creationId xmlns:p14="http://schemas.microsoft.com/office/powerpoint/2010/main" val="1720934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21</a:t>
            </a:fld>
            <a:endParaRPr lang="en-US"/>
          </a:p>
        </p:txBody>
      </p:sp>
    </p:spTree>
    <p:extLst>
      <p:ext uri="{BB962C8B-B14F-4D97-AF65-F5344CB8AC3E}">
        <p14:creationId xmlns:p14="http://schemas.microsoft.com/office/powerpoint/2010/main" val="1541280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22</a:t>
            </a:fld>
            <a:endParaRPr lang="en-US"/>
          </a:p>
        </p:txBody>
      </p:sp>
    </p:spTree>
    <p:extLst>
      <p:ext uri="{BB962C8B-B14F-4D97-AF65-F5344CB8AC3E}">
        <p14:creationId xmlns:p14="http://schemas.microsoft.com/office/powerpoint/2010/main" val="1700528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Did we have some faculty push back on not wanting to assess a particular GEC due to their discipline? A little, but not a large percentage. Here’s a math assignment that demonstrates creativity…</a:t>
            </a:r>
          </a:p>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23</a:t>
            </a:fld>
            <a:endParaRPr lang="en-US"/>
          </a:p>
        </p:txBody>
      </p:sp>
    </p:spTree>
    <p:extLst>
      <p:ext uri="{BB962C8B-B14F-4D97-AF65-F5344CB8AC3E}">
        <p14:creationId xmlns:p14="http://schemas.microsoft.com/office/powerpoint/2010/main" val="3966806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24</a:t>
            </a:fld>
            <a:endParaRPr lang="en-US"/>
          </a:p>
        </p:txBody>
      </p:sp>
    </p:spTree>
    <p:extLst>
      <p:ext uri="{BB962C8B-B14F-4D97-AF65-F5344CB8AC3E}">
        <p14:creationId xmlns:p14="http://schemas.microsoft.com/office/powerpoint/2010/main" val="1862598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25</a:t>
            </a:fld>
            <a:endParaRPr lang="en-US"/>
          </a:p>
        </p:txBody>
      </p:sp>
    </p:spTree>
    <p:extLst>
      <p:ext uri="{BB962C8B-B14F-4D97-AF65-F5344CB8AC3E}">
        <p14:creationId xmlns:p14="http://schemas.microsoft.com/office/powerpoint/2010/main" val="4053252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don’t have a breakdown by semester at all for 21-22. At that point, we had not yet implemented that process where instructors had to turn in a course level assessment each semester. That started Fall 2022.</a:t>
            </a:r>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27</a:t>
            </a:fld>
            <a:endParaRPr lang="en-US"/>
          </a:p>
        </p:txBody>
      </p:sp>
    </p:spTree>
    <p:extLst>
      <p:ext uri="{BB962C8B-B14F-4D97-AF65-F5344CB8AC3E}">
        <p14:creationId xmlns:p14="http://schemas.microsoft.com/office/powerpoint/2010/main" val="213876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28</a:t>
            </a:fld>
            <a:endParaRPr lang="en-US"/>
          </a:p>
        </p:txBody>
      </p:sp>
    </p:spTree>
    <p:extLst>
      <p:ext uri="{BB962C8B-B14F-4D97-AF65-F5344CB8AC3E}">
        <p14:creationId xmlns:p14="http://schemas.microsoft.com/office/powerpoint/2010/main" val="236795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confusion in general… over the numbers for GECs, over the process of assessment, etc. We really needed to make it easier for faculty to digest in order to increase participation in the overall assessment process.</a:t>
            </a:r>
          </a:p>
        </p:txBody>
      </p:sp>
      <p:sp>
        <p:nvSpPr>
          <p:cNvPr id="4" name="Slide Number Placeholder 3"/>
          <p:cNvSpPr>
            <a:spLocks noGrp="1"/>
          </p:cNvSpPr>
          <p:nvPr>
            <p:ph type="sldNum" sz="quarter" idx="5"/>
          </p:nvPr>
        </p:nvSpPr>
        <p:spPr/>
        <p:txBody>
          <a:bodyPr/>
          <a:lstStyle/>
          <a:p>
            <a:fld id="{F4ECF13A-DD87-4D78-BC84-B707E5D5E38C}" type="slidenum">
              <a:rPr lang="en-US" smtClean="0"/>
              <a:t>4</a:t>
            </a:fld>
            <a:endParaRPr lang="en-US"/>
          </a:p>
        </p:txBody>
      </p:sp>
    </p:spTree>
    <p:extLst>
      <p:ext uri="{BB962C8B-B14F-4D97-AF65-F5344CB8AC3E}">
        <p14:creationId xmlns:p14="http://schemas.microsoft.com/office/powerpoint/2010/main" val="36349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previous process allowed for faculty to choose from two different GEC’s per year on a 3-year cycle in order to assess all 6 GEC’s. While choice can sometimes </a:t>
            </a:r>
            <a:r>
              <a:rPr lang="en-US" sz="1200" b="1" kern="1200" dirty="0">
                <a:solidFill>
                  <a:schemeClr val="tx1"/>
                </a:solidFill>
                <a:effectLst/>
                <a:latin typeface="+mn-lt"/>
                <a:ea typeface="+mn-ea"/>
                <a:cs typeface="+mn-cs"/>
              </a:rPr>
              <a:t>promote</a:t>
            </a:r>
            <a:r>
              <a:rPr lang="en-US" sz="1200" kern="1200" dirty="0">
                <a:solidFill>
                  <a:schemeClr val="tx1"/>
                </a:solidFill>
                <a:effectLst/>
                <a:latin typeface="+mn-lt"/>
                <a:ea typeface="+mn-ea"/>
                <a:cs typeface="+mn-cs"/>
              </a:rPr>
              <a:t> buy-in; in this case, it was keeping us from collecting consistent data. We used a Canvas course for faculty to submit assessment reports, but only participating faculty were enrolled in the course. </a:t>
            </a:r>
          </a:p>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5</a:t>
            </a:fld>
            <a:endParaRPr lang="en-US"/>
          </a:p>
        </p:txBody>
      </p:sp>
    </p:spTree>
    <p:extLst>
      <p:ext uri="{BB962C8B-B14F-4D97-AF65-F5344CB8AC3E}">
        <p14:creationId xmlns:p14="http://schemas.microsoft.com/office/powerpoint/2010/main" val="2999512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Attended a presentation by folks from ICC regarding branding of their Nursing Assistant program. </a:t>
            </a:r>
          </a:p>
          <a:p>
            <a:endParaRPr lang="en-US" dirty="0"/>
          </a:p>
          <a:p>
            <a:r>
              <a:rPr lang="en-US" dirty="0"/>
              <a:t>We left the session wondering if the concepts they covered could be applied to our assessment process. All of these reasons for branding being powerful were issues we were experiencing in the assessment process. </a:t>
            </a:r>
          </a:p>
        </p:txBody>
      </p:sp>
      <p:sp>
        <p:nvSpPr>
          <p:cNvPr id="4" name="Slide Number Placeholder 3"/>
          <p:cNvSpPr>
            <a:spLocks noGrp="1"/>
          </p:cNvSpPr>
          <p:nvPr>
            <p:ph type="sldNum" sz="quarter" idx="5"/>
          </p:nvPr>
        </p:nvSpPr>
        <p:spPr/>
        <p:txBody>
          <a:bodyPr/>
          <a:lstStyle/>
          <a:p>
            <a:fld id="{F4ECF13A-DD87-4D78-BC84-B707E5D5E38C}" type="slidenum">
              <a:rPr lang="en-US" smtClean="0"/>
              <a:t>6</a:t>
            </a:fld>
            <a:endParaRPr lang="en-US"/>
          </a:p>
        </p:txBody>
      </p:sp>
    </p:spTree>
    <p:extLst>
      <p:ext uri="{BB962C8B-B14F-4D97-AF65-F5344CB8AC3E}">
        <p14:creationId xmlns:p14="http://schemas.microsoft.com/office/powerpoint/2010/main" val="112419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ICC - used the logo on marketing materials, but also in PowerPoint in the corner of each slide. Depending on the content being addressed, one of the three was highlighted and the other two were grayed out in order to give students clarity on how the information was tied to that specific program objective.</a:t>
            </a:r>
          </a:p>
        </p:txBody>
      </p:sp>
      <p:sp>
        <p:nvSpPr>
          <p:cNvPr id="4" name="Slide Number Placeholder 3"/>
          <p:cNvSpPr>
            <a:spLocks noGrp="1"/>
          </p:cNvSpPr>
          <p:nvPr>
            <p:ph type="sldNum" sz="quarter" idx="5"/>
          </p:nvPr>
        </p:nvSpPr>
        <p:spPr/>
        <p:txBody>
          <a:bodyPr/>
          <a:lstStyle/>
          <a:p>
            <a:fld id="{F4ECF13A-DD87-4D78-BC84-B707E5D5E38C}" type="slidenum">
              <a:rPr lang="en-US" smtClean="0"/>
              <a:t>7</a:t>
            </a:fld>
            <a:endParaRPr lang="en-US"/>
          </a:p>
        </p:txBody>
      </p:sp>
    </p:spTree>
    <p:extLst>
      <p:ext uri="{BB962C8B-B14F-4D97-AF65-F5344CB8AC3E}">
        <p14:creationId xmlns:p14="http://schemas.microsoft.com/office/powerpoint/2010/main" val="336614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8</a:t>
            </a:fld>
            <a:endParaRPr lang="en-US"/>
          </a:p>
        </p:txBody>
      </p:sp>
    </p:spTree>
    <p:extLst>
      <p:ext uri="{BB962C8B-B14F-4D97-AF65-F5344CB8AC3E}">
        <p14:creationId xmlns:p14="http://schemas.microsoft.com/office/powerpoint/2010/main" val="19258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first step was to create labels for each GEC to reduce it to one word that was easier to remember and also encompassed the goal of the competency. This was not a super easy task, but it was beneficial in that it helped us </a:t>
            </a:r>
            <a:r>
              <a:rPr lang="en-US" sz="1200" kern="1200" dirty="0">
                <a:solidFill>
                  <a:schemeClr val="tx1"/>
                </a:solidFill>
                <a:effectLst/>
                <a:latin typeface="+mn-lt"/>
                <a:ea typeface="+mn-ea"/>
                <a:cs typeface="+mn-cs"/>
              </a:rPr>
              <a:t>think through what we really intended the goal to be for each GEC. In turn, prompted some revision (which is a good thing).</a:t>
            </a:r>
          </a:p>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9</a:t>
            </a:fld>
            <a:endParaRPr lang="en-US"/>
          </a:p>
        </p:txBody>
      </p:sp>
    </p:spTree>
    <p:extLst>
      <p:ext uri="{BB962C8B-B14F-4D97-AF65-F5344CB8AC3E}">
        <p14:creationId xmlns:p14="http://schemas.microsoft.com/office/powerpoint/2010/main" val="28102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Consistent with our college branding – Snappers (snapping turtles)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Logo represents turtle shell; lots of hexagons on our marketing materials</a:t>
            </a:r>
          </a:p>
          <a:p>
            <a:endParaRPr lang="en-US" dirty="0"/>
          </a:p>
        </p:txBody>
      </p:sp>
      <p:sp>
        <p:nvSpPr>
          <p:cNvPr id="4" name="Slide Number Placeholder 3"/>
          <p:cNvSpPr>
            <a:spLocks noGrp="1"/>
          </p:cNvSpPr>
          <p:nvPr>
            <p:ph type="sldNum" sz="quarter" idx="5"/>
          </p:nvPr>
        </p:nvSpPr>
        <p:spPr/>
        <p:txBody>
          <a:bodyPr/>
          <a:lstStyle/>
          <a:p>
            <a:fld id="{F4ECF13A-DD87-4D78-BC84-B707E5D5E38C}" type="slidenum">
              <a:rPr lang="en-US" smtClean="0"/>
              <a:t>10</a:t>
            </a:fld>
            <a:endParaRPr lang="en-US"/>
          </a:p>
        </p:txBody>
      </p:sp>
    </p:spTree>
    <p:extLst>
      <p:ext uri="{BB962C8B-B14F-4D97-AF65-F5344CB8AC3E}">
        <p14:creationId xmlns:p14="http://schemas.microsoft.com/office/powerpoint/2010/main" val="2175341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DCB4-EB7B-44FC-B2B4-27FCACE3BFFC}"/>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C9FC2FC-0CB2-4EB7-9E53-4936D92B2B6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C29423B-C0D8-480A-BF26-357EE90152F0}"/>
              </a:ext>
            </a:extLst>
          </p:cNvPr>
          <p:cNvSpPr>
            <a:spLocks noGrp="1"/>
          </p:cNvSpPr>
          <p:nvPr>
            <p:ph type="dt" sz="half" idx="10"/>
          </p:nvPr>
        </p:nvSpPr>
        <p:spPr/>
        <p:txBody>
          <a:bodyPr/>
          <a:lstStyle/>
          <a:p>
            <a:fld id="{8AD2BD43-3B34-489F-9E59-4416146E5625}" type="datetimeFigureOut">
              <a:rPr lang="en-US" smtClean="0"/>
              <a:t>11/29/2023</a:t>
            </a:fld>
            <a:endParaRPr lang="en-US"/>
          </a:p>
        </p:txBody>
      </p:sp>
      <p:sp>
        <p:nvSpPr>
          <p:cNvPr id="5" name="Footer Placeholder 4">
            <a:extLst>
              <a:ext uri="{FF2B5EF4-FFF2-40B4-BE49-F238E27FC236}">
                <a16:creationId xmlns:a16="http://schemas.microsoft.com/office/drawing/2014/main" id="{EC9CC83C-3D50-48BF-9D50-B529D984E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65C1A-6DC0-4CD4-B867-5BB459BE2303}"/>
              </a:ext>
            </a:extLst>
          </p:cNvPr>
          <p:cNvSpPr>
            <a:spLocks noGrp="1"/>
          </p:cNvSpPr>
          <p:nvPr>
            <p:ph type="sldNum" sz="quarter" idx="12"/>
          </p:nvPr>
        </p:nvSpPr>
        <p:spPr/>
        <p:txBody>
          <a:bodyPr/>
          <a:lstStyle/>
          <a:p>
            <a:fld id="{35F5E191-5431-4377-AC75-BF45EF2E6D2A}" type="slidenum">
              <a:rPr lang="en-US" smtClean="0"/>
              <a:t>‹#›</a:t>
            </a:fld>
            <a:endParaRPr lang="en-US"/>
          </a:p>
        </p:txBody>
      </p:sp>
    </p:spTree>
    <p:extLst>
      <p:ext uri="{BB962C8B-B14F-4D97-AF65-F5344CB8AC3E}">
        <p14:creationId xmlns:p14="http://schemas.microsoft.com/office/powerpoint/2010/main" val="336876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F72D-D2CF-42C7-8A96-B5F47A06FE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C53993-95FB-4210-8132-7894CD5E93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FE7C0-DFDA-4CAC-8C4E-FAC5644C96CB}"/>
              </a:ext>
            </a:extLst>
          </p:cNvPr>
          <p:cNvSpPr>
            <a:spLocks noGrp="1"/>
          </p:cNvSpPr>
          <p:nvPr>
            <p:ph type="dt" sz="half" idx="10"/>
          </p:nvPr>
        </p:nvSpPr>
        <p:spPr/>
        <p:txBody>
          <a:bodyPr/>
          <a:lstStyle/>
          <a:p>
            <a:fld id="{8AD2BD43-3B34-489F-9E59-4416146E5625}" type="datetimeFigureOut">
              <a:rPr lang="en-US" smtClean="0"/>
              <a:t>11/29/2023</a:t>
            </a:fld>
            <a:endParaRPr lang="en-US"/>
          </a:p>
        </p:txBody>
      </p:sp>
      <p:sp>
        <p:nvSpPr>
          <p:cNvPr id="5" name="Footer Placeholder 4">
            <a:extLst>
              <a:ext uri="{FF2B5EF4-FFF2-40B4-BE49-F238E27FC236}">
                <a16:creationId xmlns:a16="http://schemas.microsoft.com/office/drawing/2014/main" id="{E495FFD2-53AE-447B-A24B-97276D1FC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A4639-007F-4FB2-8D77-0C994CC4A254}"/>
              </a:ext>
            </a:extLst>
          </p:cNvPr>
          <p:cNvSpPr>
            <a:spLocks noGrp="1"/>
          </p:cNvSpPr>
          <p:nvPr>
            <p:ph type="sldNum" sz="quarter" idx="12"/>
          </p:nvPr>
        </p:nvSpPr>
        <p:spPr/>
        <p:txBody>
          <a:bodyPr/>
          <a:lstStyle/>
          <a:p>
            <a:fld id="{35F5E191-5431-4377-AC75-BF45EF2E6D2A}" type="slidenum">
              <a:rPr lang="en-US" smtClean="0"/>
              <a:t>‹#›</a:t>
            </a:fld>
            <a:endParaRPr lang="en-US"/>
          </a:p>
        </p:txBody>
      </p:sp>
    </p:spTree>
    <p:extLst>
      <p:ext uri="{BB962C8B-B14F-4D97-AF65-F5344CB8AC3E}">
        <p14:creationId xmlns:p14="http://schemas.microsoft.com/office/powerpoint/2010/main" val="258515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D85A4D-F5BC-49E4-896A-7CE8A6FED3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2EB1B3-03FF-4511-912E-FF66CF5DF2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B8151-4BCD-48E9-8B37-B3964914F72D}"/>
              </a:ext>
            </a:extLst>
          </p:cNvPr>
          <p:cNvSpPr>
            <a:spLocks noGrp="1"/>
          </p:cNvSpPr>
          <p:nvPr>
            <p:ph type="dt" sz="half" idx="10"/>
          </p:nvPr>
        </p:nvSpPr>
        <p:spPr/>
        <p:txBody>
          <a:bodyPr/>
          <a:lstStyle/>
          <a:p>
            <a:fld id="{8AD2BD43-3B34-489F-9E59-4416146E5625}" type="datetimeFigureOut">
              <a:rPr lang="en-US" smtClean="0"/>
              <a:t>11/29/2023</a:t>
            </a:fld>
            <a:endParaRPr lang="en-US"/>
          </a:p>
        </p:txBody>
      </p:sp>
      <p:sp>
        <p:nvSpPr>
          <p:cNvPr id="5" name="Footer Placeholder 4">
            <a:extLst>
              <a:ext uri="{FF2B5EF4-FFF2-40B4-BE49-F238E27FC236}">
                <a16:creationId xmlns:a16="http://schemas.microsoft.com/office/drawing/2014/main" id="{EE93C5F3-F43D-4104-BFCF-83FA31F7A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2DD051-E075-4191-A2D8-850221765D85}"/>
              </a:ext>
            </a:extLst>
          </p:cNvPr>
          <p:cNvSpPr>
            <a:spLocks noGrp="1"/>
          </p:cNvSpPr>
          <p:nvPr>
            <p:ph type="sldNum" sz="quarter" idx="12"/>
          </p:nvPr>
        </p:nvSpPr>
        <p:spPr/>
        <p:txBody>
          <a:bodyPr/>
          <a:lstStyle/>
          <a:p>
            <a:fld id="{35F5E191-5431-4377-AC75-BF45EF2E6D2A}" type="slidenum">
              <a:rPr lang="en-US" smtClean="0"/>
              <a:t>‹#›</a:t>
            </a:fld>
            <a:endParaRPr lang="en-US"/>
          </a:p>
        </p:txBody>
      </p:sp>
    </p:spTree>
    <p:extLst>
      <p:ext uri="{BB962C8B-B14F-4D97-AF65-F5344CB8AC3E}">
        <p14:creationId xmlns:p14="http://schemas.microsoft.com/office/powerpoint/2010/main" val="293923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8FEE7D-6FFE-4570-B5AA-24EF0F2F158C}"/>
              </a:ext>
            </a:extLst>
          </p:cNvPr>
          <p:cNvSpPr/>
          <p:nvPr userDrawn="1"/>
        </p:nvSpPr>
        <p:spPr>
          <a:xfrm flipV="1">
            <a:off x="0" y="1477723"/>
            <a:ext cx="10915650" cy="49419"/>
          </a:xfrm>
          <a:prstGeom prst="rect">
            <a:avLst/>
          </a:prstGeom>
          <a:solidFill>
            <a:srgbClr val="6FA088"/>
          </a:solidFill>
          <a:ln>
            <a:solidFill>
              <a:srgbClr val="6FA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FF089D81-7D90-474D-B45A-D9644A645C7E}"/>
              </a:ext>
            </a:extLst>
          </p:cNvPr>
          <p:cNvSpPr>
            <a:spLocks noGrp="1"/>
          </p:cNvSpPr>
          <p:nvPr>
            <p:ph type="dt" sz="half" idx="10"/>
          </p:nvPr>
        </p:nvSpPr>
        <p:spPr/>
        <p:txBody>
          <a:bodyPr/>
          <a:lstStyle/>
          <a:p>
            <a:fld id="{8AD2BD43-3B34-489F-9E59-4416146E5625}" type="datetimeFigureOut">
              <a:rPr lang="en-US" smtClean="0"/>
              <a:t>11/29/2023</a:t>
            </a:fld>
            <a:endParaRPr lang="en-US"/>
          </a:p>
        </p:txBody>
      </p:sp>
      <p:sp>
        <p:nvSpPr>
          <p:cNvPr id="5" name="Footer Placeholder 4">
            <a:extLst>
              <a:ext uri="{FF2B5EF4-FFF2-40B4-BE49-F238E27FC236}">
                <a16:creationId xmlns:a16="http://schemas.microsoft.com/office/drawing/2014/main" id="{6789CAF9-0A12-48A0-A7CE-79335F0A04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EE189-E2F4-4487-A897-A101EB05D33D}"/>
              </a:ext>
            </a:extLst>
          </p:cNvPr>
          <p:cNvSpPr>
            <a:spLocks noGrp="1"/>
          </p:cNvSpPr>
          <p:nvPr>
            <p:ph type="sldNum" sz="quarter" idx="12"/>
          </p:nvPr>
        </p:nvSpPr>
        <p:spPr/>
        <p:txBody>
          <a:bodyPr/>
          <a:lstStyle/>
          <a:p>
            <a:fld id="{35F5E191-5431-4377-AC75-BF45EF2E6D2A}" type="slidenum">
              <a:rPr lang="en-US" smtClean="0"/>
              <a:t>‹#›</a:t>
            </a:fld>
            <a:endParaRPr lang="en-US"/>
          </a:p>
        </p:txBody>
      </p:sp>
      <p:pic>
        <p:nvPicPr>
          <p:cNvPr id="8" name="Picture 7">
            <a:extLst>
              <a:ext uri="{FF2B5EF4-FFF2-40B4-BE49-F238E27FC236}">
                <a16:creationId xmlns:a16="http://schemas.microsoft.com/office/drawing/2014/main" id="{AA72234E-4C0B-4F78-8E55-288AB04EBF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rot="5400000">
            <a:off x="7902223" y="2579255"/>
            <a:ext cx="6880064" cy="1699490"/>
          </a:xfrm>
          <a:prstGeom prst="rect">
            <a:avLst/>
          </a:prstGeom>
        </p:spPr>
      </p:pic>
      <p:sp>
        <p:nvSpPr>
          <p:cNvPr id="2" name="Title 1">
            <a:extLst>
              <a:ext uri="{FF2B5EF4-FFF2-40B4-BE49-F238E27FC236}">
                <a16:creationId xmlns:a16="http://schemas.microsoft.com/office/drawing/2014/main" id="{02C039F7-ED3B-4E49-9BD8-873539FF68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926F0-DAFF-4A7C-8D2D-46B9102A5ACD}"/>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9">
            <a:extLst>
              <a:ext uri="{FF2B5EF4-FFF2-40B4-BE49-F238E27FC236}">
                <a16:creationId xmlns:a16="http://schemas.microsoft.com/office/drawing/2014/main" id="{75DAB542-16B0-4493-8AC5-7ECEF9C55A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0665" y="264115"/>
            <a:ext cx="1458120" cy="1325562"/>
          </a:xfrm>
          <a:prstGeom prst="rect">
            <a:avLst/>
          </a:prstGeom>
        </p:spPr>
      </p:pic>
    </p:spTree>
    <p:extLst>
      <p:ext uri="{BB962C8B-B14F-4D97-AF65-F5344CB8AC3E}">
        <p14:creationId xmlns:p14="http://schemas.microsoft.com/office/powerpoint/2010/main" val="189862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6685-17B6-45F1-B800-B6A224B85B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82B18-2BF2-44A1-9CEC-DF60B4219C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168D8A-F4CD-4B92-AD8F-FF90D03F2A28}"/>
              </a:ext>
            </a:extLst>
          </p:cNvPr>
          <p:cNvSpPr>
            <a:spLocks noGrp="1"/>
          </p:cNvSpPr>
          <p:nvPr>
            <p:ph type="dt" sz="half" idx="10"/>
          </p:nvPr>
        </p:nvSpPr>
        <p:spPr/>
        <p:txBody>
          <a:bodyPr/>
          <a:lstStyle/>
          <a:p>
            <a:fld id="{8AD2BD43-3B34-489F-9E59-4416146E5625}" type="datetimeFigureOut">
              <a:rPr lang="en-US" smtClean="0"/>
              <a:t>11/29/2023</a:t>
            </a:fld>
            <a:endParaRPr lang="en-US"/>
          </a:p>
        </p:txBody>
      </p:sp>
      <p:sp>
        <p:nvSpPr>
          <p:cNvPr id="5" name="Footer Placeholder 4">
            <a:extLst>
              <a:ext uri="{FF2B5EF4-FFF2-40B4-BE49-F238E27FC236}">
                <a16:creationId xmlns:a16="http://schemas.microsoft.com/office/drawing/2014/main" id="{2934AEF1-5608-4FB7-B8B5-8F98FD61D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CAD029-66A0-4DC0-BABD-F0863001FB1D}"/>
              </a:ext>
            </a:extLst>
          </p:cNvPr>
          <p:cNvSpPr>
            <a:spLocks noGrp="1"/>
          </p:cNvSpPr>
          <p:nvPr>
            <p:ph type="sldNum" sz="quarter" idx="12"/>
          </p:nvPr>
        </p:nvSpPr>
        <p:spPr/>
        <p:txBody>
          <a:bodyPr/>
          <a:lstStyle/>
          <a:p>
            <a:fld id="{35F5E191-5431-4377-AC75-BF45EF2E6D2A}" type="slidenum">
              <a:rPr lang="en-US" smtClean="0"/>
              <a:t>‹#›</a:t>
            </a:fld>
            <a:endParaRPr lang="en-US"/>
          </a:p>
        </p:txBody>
      </p:sp>
    </p:spTree>
    <p:extLst>
      <p:ext uri="{BB962C8B-B14F-4D97-AF65-F5344CB8AC3E}">
        <p14:creationId xmlns:p14="http://schemas.microsoft.com/office/powerpoint/2010/main" val="304449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0B10-6C16-4DF5-AA2A-DCD007389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25D71D-F155-4570-B162-1293FF2B33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A1DE85-8754-43A5-9A79-314362EE1D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772155-BA0C-4D7D-8500-D15B94FA1B11}"/>
              </a:ext>
            </a:extLst>
          </p:cNvPr>
          <p:cNvSpPr>
            <a:spLocks noGrp="1"/>
          </p:cNvSpPr>
          <p:nvPr>
            <p:ph type="dt" sz="half" idx="10"/>
          </p:nvPr>
        </p:nvSpPr>
        <p:spPr/>
        <p:txBody>
          <a:bodyPr/>
          <a:lstStyle/>
          <a:p>
            <a:fld id="{8AD2BD43-3B34-489F-9E59-4416146E5625}" type="datetimeFigureOut">
              <a:rPr lang="en-US" smtClean="0"/>
              <a:t>11/29/2023</a:t>
            </a:fld>
            <a:endParaRPr lang="en-US"/>
          </a:p>
        </p:txBody>
      </p:sp>
      <p:sp>
        <p:nvSpPr>
          <p:cNvPr id="6" name="Footer Placeholder 5">
            <a:extLst>
              <a:ext uri="{FF2B5EF4-FFF2-40B4-BE49-F238E27FC236}">
                <a16:creationId xmlns:a16="http://schemas.microsoft.com/office/drawing/2014/main" id="{0A5E0305-D09F-4A08-B310-566769A093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0CFA11-C694-4C79-BCAE-BA76F25749DD}"/>
              </a:ext>
            </a:extLst>
          </p:cNvPr>
          <p:cNvSpPr>
            <a:spLocks noGrp="1"/>
          </p:cNvSpPr>
          <p:nvPr>
            <p:ph type="sldNum" sz="quarter" idx="12"/>
          </p:nvPr>
        </p:nvSpPr>
        <p:spPr/>
        <p:txBody>
          <a:bodyPr/>
          <a:lstStyle/>
          <a:p>
            <a:fld id="{35F5E191-5431-4377-AC75-BF45EF2E6D2A}" type="slidenum">
              <a:rPr lang="en-US" smtClean="0"/>
              <a:t>‹#›</a:t>
            </a:fld>
            <a:endParaRPr lang="en-US"/>
          </a:p>
        </p:txBody>
      </p:sp>
    </p:spTree>
    <p:extLst>
      <p:ext uri="{BB962C8B-B14F-4D97-AF65-F5344CB8AC3E}">
        <p14:creationId xmlns:p14="http://schemas.microsoft.com/office/powerpoint/2010/main" val="195105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3909D-6253-4CA0-B6CE-87A0B1B38A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812467-ED38-4CA1-9684-FC0F7E549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A3A3C2-6512-4901-972C-71C30713D0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C3415C-ECBC-4CB5-B530-0E0B47E952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DD0C3A-A371-4071-82A1-3730B74C2F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A3DD5-EE71-49FB-85CE-7B8F6508353F}"/>
              </a:ext>
            </a:extLst>
          </p:cNvPr>
          <p:cNvSpPr>
            <a:spLocks noGrp="1"/>
          </p:cNvSpPr>
          <p:nvPr>
            <p:ph type="dt" sz="half" idx="10"/>
          </p:nvPr>
        </p:nvSpPr>
        <p:spPr/>
        <p:txBody>
          <a:bodyPr/>
          <a:lstStyle/>
          <a:p>
            <a:fld id="{8AD2BD43-3B34-489F-9E59-4416146E5625}" type="datetimeFigureOut">
              <a:rPr lang="en-US" smtClean="0"/>
              <a:t>11/29/2023</a:t>
            </a:fld>
            <a:endParaRPr lang="en-US"/>
          </a:p>
        </p:txBody>
      </p:sp>
      <p:sp>
        <p:nvSpPr>
          <p:cNvPr id="8" name="Footer Placeholder 7">
            <a:extLst>
              <a:ext uri="{FF2B5EF4-FFF2-40B4-BE49-F238E27FC236}">
                <a16:creationId xmlns:a16="http://schemas.microsoft.com/office/drawing/2014/main" id="{9368B85E-DC7B-435F-B954-FFFB095005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284DB-A919-487D-BFC5-6FB00246C14B}"/>
              </a:ext>
            </a:extLst>
          </p:cNvPr>
          <p:cNvSpPr>
            <a:spLocks noGrp="1"/>
          </p:cNvSpPr>
          <p:nvPr>
            <p:ph type="sldNum" sz="quarter" idx="12"/>
          </p:nvPr>
        </p:nvSpPr>
        <p:spPr/>
        <p:txBody>
          <a:bodyPr/>
          <a:lstStyle/>
          <a:p>
            <a:fld id="{35F5E191-5431-4377-AC75-BF45EF2E6D2A}" type="slidenum">
              <a:rPr lang="en-US" smtClean="0"/>
              <a:t>‹#›</a:t>
            </a:fld>
            <a:endParaRPr lang="en-US"/>
          </a:p>
        </p:txBody>
      </p:sp>
    </p:spTree>
    <p:extLst>
      <p:ext uri="{BB962C8B-B14F-4D97-AF65-F5344CB8AC3E}">
        <p14:creationId xmlns:p14="http://schemas.microsoft.com/office/powerpoint/2010/main" val="363329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0E8F683-8D57-4A3D-95E0-3E163330EF5A}"/>
              </a:ext>
            </a:extLst>
          </p:cNvPr>
          <p:cNvSpPr>
            <a:spLocks noGrp="1"/>
          </p:cNvSpPr>
          <p:nvPr>
            <p:ph type="dt" sz="half" idx="10"/>
          </p:nvPr>
        </p:nvSpPr>
        <p:spPr/>
        <p:txBody>
          <a:bodyPr/>
          <a:lstStyle/>
          <a:p>
            <a:fld id="{8AD2BD43-3B34-489F-9E59-4416146E5625}" type="datetimeFigureOut">
              <a:rPr lang="en-US" smtClean="0"/>
              <a:t>11/29/2023</a:t>
            </a:fld>
            <a:endParaRPr lang="en-US"/>
          </a:p>
        </p:txBody>
      </p:sp>
      <p:sp>
        <p:nvSpPr>
          <p:cNvPr id="4" name="Footer Placeholder 3">
            <a:extLst>
              <a:ext uri="{FF2B5EF4-FFF2-40B4-BE49-F238E27FC236}">
                <a16:creationId xmlns:a16="http://schemas.microsoft.com/office/drawing/2014/main" id="{74C51ED9-4B8F-4F33-AE29-4833D4CE2E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E64475-05B1-47DB-99FE-82054374D9F1}"/>
              </a:ext>
            </a:extLst>
          </p:cNvPr>
          <p:cNvSpPr>
            <a:spLocks noGrp="1"/>
          </p:cNvSpPr>
          <p:nvPr>
            <p:ph type="sldNum" sz="quarter" idx="12"/>
          </p:nvPr>
        </p:nvSpPr>
        <p:spPr/>
        <p:txBody>
          <a:bodyPr/>
          <a:lstStyle/>
          <a:p>
            <a:fld id="{35F5E191-5431-4377-AC75-BF45EF2E6D2A}" type="slidenum">
              <a:rPr lang="en-US" smtClean="0"/>
              <a:t>‹#›</a:t>
            </a:fld>
            <a:endParaRPr lang="en-US"/>
          </a:p>
        </p:txBody>
      </p:sp>
      <p:pic>
        <p:nvPicPr>
          <p:cNvPr id="6" name="Picture 5">
            <a:extLst>
              <a:ext uri="{FF2B5EF4-FFF2-40B4-BE49-F238E27FC236}">
                <a16:creationId xmlns:a16="http://schemas.microsoft.com/office/drawing/2014/main" id="{E70C4858-8AD5-4A16-935E-419E4F4B16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892822" y="1482950"/>
            <a:ext cx="6880064" cy="3870036"/>
          </a:xfrm>
          <a:prstGeom prst="rect">
            <a:avLst/>
          </a:prstGeom>
        </p:spPr>
      </p:pic>
      <p:sp>
        <p:nvSpPr>
          <p:cNvPr id="2" name="Title 1">
            <a:extLst>
              <a:ext uri="{FF2B5EF4-FFF2-40B4-BE49-F238E27FC236}">
                <a16:creationId xmlns:a16="http://schemas.microsoft.com/office/drawing/2014/main" id="{DEC1A807-8C65-49A8-A37F-018467EB704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2277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BD7EA8-8242-4D42-955C-B410D7AC075C}"/>
              </a:ext>
            </a:extLst>
          </p:cNvPr>
          <p:cNvSpPr>
            <a:spLocks noGrp="1"/>
          </p:cNvSpPr>
          <p:nvPr>
            <p:ph type="dt" sz="half" idx="10"/>
          </p:nvPr>
        </p:nvSpPr>
        <p:spPr/>
        <p:txBody>
          <a:bodyPr/>
          <a:lstStyle/>
          <a:p>
            <a:fld id="{8AD2BD43-3B34-489F-9E59-4416146E5625}" type="datetimeFigureOut">
              <a:rPr lang="en-US" smtClean="0"/>
              <a:t>11/29/2023</a:t>
            </a:fld>
            <a:endParaRPr lang="en-US"/>
          </a:p>
        </p:txBody>
      </p:sp>
      <p:sp>
        <p:nvSpPr>
          <p:cNvPr id="3" name="Footer Placeholder 2">
            <a:extLst>
              <a:ext uri="{FF2B5EF4-FFF2-40B4-BE49-F238E27FC236}">
                <a16:creationId xmlns:a16="http://schemas.microsoft.com/office/drawing/2014/main" id="{1A04D9BA-A271-4551-9B19-68C0F8C5F3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CB676D-A6FA-4B13-B71F-0E26F545FCEE}"/>
              </a:ext>
            </a:extLst>
          </p:cNvPr>
          <p:cNvSpPr>
            <a:spLocks noGrp="1"/>
          </p:cNvSpPr>
          <p:nvPr>
            <p:ph type="sldNum" sz="quarter" idx="12"/>
          </p:nvPr>
        </p:nvSpPr>
        <p:spPr/>
        <p:txBody>
          <a:bodyPr/>
          <a:lstStyle/>
          <a:p>
            <a:fld id="{35F5E191-5431-4377-AC75-BF45EF2E6D2A}" type="slidenum">
              <a:rPr lang="en-US" smtClean="0"/>
              <a:t>‹#›</a:t>
            </a:fld>
            <a:endParaRPr lang="en-US"/>
          </a:p>
        </p:txBody>
      </p:sp>
    </p:spTree>
    <p:extLst>
      <p:ext uri="{BB962C8B-B14F-4D97-AF65-F5344CB8AC3E}">
        <p14:creationId xmlns:p14="http://schemas.microsoft.com/office/powerpoint/2010/main" val="248685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3960-97CB-44E9-A859-71B64F3F94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20170A-F222-4DC9-92D7-8CC1C22E29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6D1A14-18F3-45B8-B858-614720FB6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7A9B13-533C-45B5-9D6A-1FDDE1C6C187}"/>
              </a:ext>
            </a:extLst>
          </p:cNvPr>
          <p:cNvSpPr>
            <a:spLocks noGrp="1"/>
          </p:cNvSpPr>
          <p:nvPr>
            <p:ph type="dt" sz="half" idx="10"/>
          </p:nvPr>
        </p:nvSpPr>
        <p:spPr/>
        <p:txBody>
          <a:bodyPr/>
          <a:lstStyle/>
          <a:p>
            <a:fld id="{8AD2BD43-3B34-489F-9E59-4416146E5625}" type="datetimeFigureOut">
              <a:rPr lang="en-US" smtClean="0"/>
              <a:t>11/29/2023</a:t>
            </a:fld>
            <a:endParaRPr lang="en-US"/>
          </a:p>
        </p:txBody>
      </p:sp>
      <p:sp>
        <p:nvSpPr>
          <p:cNvPr id="6" name="Footer Placeholder 5">
            <a:extLst>
              <a:ext uri="{FF2B5EF4-FFF2-40B4-BE49-F238E27FC236}">
                <a16:creationId xmlns:a16="http://schemas.microsoft.com/office/drawing/2014/main" id="{8A195B38-E0CD-4F09-BB0E-0B3A52B51F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C3953-5CBB-4B03-9343-32F7F7CB76AA}"/>
              </a:ext>
            </a:extLst>
          </p:cNvPr>
          <p:cNvSpPr>
            <a:spLocks noGrp="1"/>
          </p:cNvSpPr>
          <p:nvPr>
            <p:ph type="sldNum" sz="quarter" idx="12"/>
          </p:nvPr>
        </p:nvSpPr>
        <p:spPr/>
        <p:txBody>
          <a:bodyPr/>
          <a:lstStyle/>
          <a:p>
            <a:fld id="{35F5E191-5431-4377-AC75-BF45EF2E6D2A}" type="slidenum">
              <a:rPr lang="en-US" smtClean="0"/>
              <a:t>‹#›</a:t>
            </a:fld>
            <a:endParaRPr lang="en-US"/>
          </a:p>
        </p:txBody>
      </p:sp>
    </p:spTree>
    <p:extLst>
      <p:ext uri="{BB962C8B-B14F-4D97-AF65-F5344CB8AC3E}">
        <p14:creationId xmlns:p14="http://schemas.microsoft.com/office/powerpoint/2010/main" val="193831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7380-2D54-4F87-9398-5B8E3C22A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7283E5-152E-443A-A81F-21492DEBC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047C73-32B6-440C-B757-DD1C7E615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5C80E6-CA2E-4F76-8738-C5A1B3FEC734}"/>
              </a:ext>
            </a:extLst>
          </p:cNvPr>
          <p:cNvSpPr>
            <a:spLocks noGrp="1"/>
          </p:cNvSpPr>
          <p:nvPr>
            <p:ph type="dt" sz="half" idx="10"/>
          </p:nvPr>
        </p:nvSpPr>
        <p:spPr/>
        <p:txBody>
          <a:bodyPr/>
          <a:lstStyle/>
          <a:p>
            <a:fld id="{8AD2BD43-3B34-489F-9E59-4416146E5625}" type="datetimeFigureOut">
              <a:rPr lang="en-US" smtClean="0"/>
              <a:t>11/29/2023</a:t>
            </a:fld>
            <a:endParaRPr lang="en-US"/>
          </a:p>
        </p:txBody>
      </p:sp>
      <p:sp>
        <p:nvSpPr>
          <p:cNvPr id="6" name="Footer Placeholder 5">
            <a:extLst>
              <a:ext uri="{FF2B5EF4-FFF2-40B4-BE49-F238E27FC236}">
                <a16:creationId xmlns:a16="http://schemas.microsoft.com/office/drawing/2014/main" id="{0951FBBF-5CEF-411A-9D61-215DF4C4A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FC49D-0D68-435A-9EF5-B5F40ED9C83C}"/>
              </a:ext>
            </a:extLst>
          </p:cNvPr>
          <p:cNvSpPr>
            <a:spLocks noGrp="1"/>
          </p:cNvSpPr>
          <p:nvPr>
            <p:ph type="sldNum" sz="quarter" idx="12"/>
          </p:nvPr>
        </p:nvSpPr>
        <p:spPr/>
        <p:txBody>
          <a:bodyPr/>
          <a:lstStyle/>
          <a:p>
            <a:fld id="{35F5E191-5431-4377-AC75-BF45EF2E6D2A}" type="slidenum">
              <a:rPr lang="en-US" smtClean="0"/>
              <a:t>‹#›</a:t>
            </a:fld>
            <a:endParaRPr lang="en-US"/>
          </a:p>
        </p:txBody>
      </p:sp>
    </p:spTree>
    <p:extLst>
      <p:ext uri="{BB962C8B-B14F-4D97-AF65-F5344CB8AC3E}">
        <p14:creationId xmlns:p14="http://schemas.microsoft.com/office/powerpoint/2010/main" val="265913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B056D-029D-490B-B5D3-22346538A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9A7DD6-45A4-4CE4-8D60-C2EA4C2AF8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14AE8-B8E6-45C8-B7C5-0469E4E8A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2BD43-3B34-489F-9E59-4416146E5625}" type="datetimeFigureOut">
              <a:rPr lang="en-US" smtClean="0"/>
              <a:t>11/29/2023</a:t>
            </a:fld>
            <a:endParaRPr lang="en-US"/>
          </a:p>
        </p:txBody>
      </p:sp>
      <p:sp>
        <p:nvSpPr>
          <p:cNvPr id="5" name="Footer Placeholder 4">
            <a:extLst>
              <a:ext uri="{FF2B5EF4-FFF2-40B4-BE49-F238E27FC236}">
                <a16:creationId xmlns:a16="http://schemas.microsoft.com/office/drawing/2014/main" id="{648D0A0E-3471-46FD-AAE8-AE4CFF19C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216549-5E58-4238-AEE9-DB04B3874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5E191-5431-4377-AC75-BF45EF2E6D2A}" type="slidenum">
              <a:rPr lang="en-US" smtClean="0"/>
              <a:t>‹#›</a:t>
            </a:fld>
            <a:endParaRPr lang="en-US"/>
          </a:p>
        </p:txBody>
      </p:sp>
    </p:spTree>
    <p:extLst>
      <p:ext uri="{BB962C8B-B14F-4D97-AF65-F5344CB8AC3E}">
        <p14:creationId xmlns:p14="http://schemas.microsoft.com/office/powerpoint/2010/main" val="190817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helli.stuart@src.edu" TargetMode="External"/><Relationship Id="rId2" Type="http://schemas.openxmlformats.org/officeDocument/2006/relationships/hyperlink" Target="mailto:holly.norton@src.edu" TargetMode="External"/><Relationship Id="rId1" Type="http://schemas.openxmlformats.org/officeDocument/2006/relationships/slideLayout" Target="../slideLayouts/slideLayout2.xml"/><Relationship Id="rId4" Type="http://schemas.openxmlformats.org/officeDocument/2006/relationships/hyperlink" Target="mailto:lisa.dennis@sr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B101-D15D-4B57-8EF5-2EE772F646D9}"/>
              </a:ext>
            </a:extLst>
          </p:cNvPr>
          <p:cNvSpPr>
            <a:spLocks noGrp="1"/>
          </p:cNvSpPr>
          <p:nvPr>
            <p:ph type="ctrTitle"/>
          </p:nvPr>
        </p:nvSpPr>
        <p:spPr>
          <a:xfrm>
            <a:off x="1524000" y="1852034"/>
            <a:ext cx="9144000" cy="2387600"/>
          </a:xfrm>
        </p:spPr>
        <p:txBody>
          <a:bodyPr>
            <a:normAutofit/>
          </a:bodyPr>
          <a:lstStyle/>
          <a:p>
            <a:r>
              <a:rPr lang="en-US" sz="7200" dirty="0">
                <a:latin typeface="+mn-lt"/>
              </a:rPr>
              <a:t>Branding for Buy-in</a:t>
            </a:r>
          </a:p>
        </p:txBody>
      </p:sp>
      <p:sp>
        <p:nvSpPr>
          <p:cNvPr id="3" name="Subtitle 2">
            <a:extLst>
              <a:ext uri="{FF2B5EF4-FFF2-40B4-BE49-F238E27FC236}">
                <a16:creationId xmlns:a16="http://schemas.microsoft.com/office/drawing/2014/main" id="{87556503-1AA0-4732-B739-67C84AA74060}"/>
              </a:ext>
            </a:extLst>
          </p:cNvPr>
          <p:cNvSpPr>
            <a:spLocks noGrp="1"/>
          </p:cNvSpPr>
          <p:nvPr>
            <p:ph type="subTitle" idx="1"/>
          </p:nvPr>
        </p:nvSpPr>
        <p:spPr>
          <a:xfrm>
            <a:off x="1524000" y="4331709"/>
            <a:ext cx="9144000" cy="1655762"/>
          </a:xfrm>
        </p:spPr>
        <p:txBody>
          <a:bodyPr>
            <a:normAutofit/>
          </a:bodyPr>
          <a:lstStyle/>
          <a:p>
            <a:r>
              <a:rPr lang="en-US" sz="4400" dirty="0"/>
              <a:t>Branding your General Education Competencies for Faculty Buy-in</a:t>
            </a:r>
          </a:p>
        </p:txBody>
      </p:sp>
      <p:pic>
        <p:nvPicPr>
          <p:cNvPr id="4" name="Content Placeholder 9">
            <a:extLst>
              <a:ext uri="{FF2B5EF4-FFF2-40B4-BE49-F238E27FC236}">
                <a16:creationId xmlns:a16="http://schemas.microsoft.com/office/drawing/2014/main" id="{8297DCE0-0A3C-41C6-A802-CB866B443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909" y="412697"/>
            <a:ext cx="2840181" cy="2581983"/>
          </a:xfrm>
          <a:prstGeom prst="rect">
            <a:avLst/>
          </a:prstGeom>
        </p:spPr>
      </p:pic>
    </p:spTree>
    <p:extLst>
      <p:ext uri="{BB962C8B-B14F-4D97-AF65-F5344CB8AC3E}">
        <p14:creationId xmlns:p14="http://schemas.microsoft.com/office/powerpoint/2010/main" val="81247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3C2C-B6CC-495F-A818-6459109FCA50}"/>
              </a:ext>
            </a:extLst>
          </p:cNvPr>
          <p:cNvSpPr>
            <a:spLocks noGrp="1"/>
          </p:cNvSpPr>
          <p:nvPr>
            <p:ph type="title"/>
          </p:nvPr>
        </p:nvSpPr>
        <p:spPr/>
        <p:txBody>
          <a:bodyPr>
            <a:normAutofit/>
          </a:bodyPr>
          <a:lstStyle/>
          <a:p>
            <a:r>
              <a:rPr lang="en-US" sz="4800" dirty="0"/>
              <a:t>GEC Logo</a:t>
            </a:r>
          </a:p>
        </p:txBody>
      </p:sp>
      <p:pic>
        <p:nvPicPr>
          <p:cNvPr id="5" name="Content Placeholder 4">
            <a:extLst>
              <a:ext uri="{FF2B5EF4-FFF2-40B4-BE49-F238E27FC236}">
                <a16:creationId xmlns:a16="http://schemas.microsoft.com/office/drawing/2014/main" id="{DAC5CFA5-5400-4CA7-AC3B-5CCC0FF2CD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1151" y="1562887"/>
            <a:ext cx="5683490" cy="5273341"/>
          </a:xfrm>
        </p:spPr>
      </p:pic>
    </p:spTree>
    <p:extLst>
      <p:ext uri="{BB962C8B-B14F-4D97-AF65-F5344CB8AC3E}">
        <p14:creationId xmlns:p14="http://schemas.microsoft.com/office/powerpoint/2010/main" val="42906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AF76-9AF9-4C2F-B614-87700C51B645}"/>
              </a:ext>
            </a:extLst>
          </p:cNvPr>
          <p:cNvSpPr>
            <a:spLocks noGrp="1"/>
          </p:cNvSpPr>
          <p:nvPr>
            <p:ph type="title"/>
          </p:nvPr>
        </p:nvSpPr>
        <p:spPr/>
        <p:txBody>
          <a:bodyPr>
            <a:normAutofit/>
          </a:bodyPr>
          <a:lstStyle/>
          <a:p>
            <a:r>
              <a:rPr lang="en-US" sz="4800" dirty="0"/>
              <a:t>GEC Poster</a:t>
            </a:r>
          </a:p>
        </p:txBody>
      </p:sp>
      <p:pic>
        <p:nvPicPr>
          <p:cNvPr id="5" name="Content Placeholder 4">
            <a:extLst>
              <a:ext uri="{FF2B5EF4-FFF2-40B4-BE49-F238E27FC236}">
                <a16:creationId xmlns:a16="http://schemas.microsoft.com/office/drawing/2014/main" id="{BF6B6C93-25B4-46CC-AA50-B81C9B0333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5369" y="1802606"/>
            <a:ext cx="6253692" cy="4690269"/>
          </a:xfrm>
        </p:spPr>
      </p:pic>
    </p:spTree>
    <p:extLst>
      <p:ext uri="{BB962C8B-B14F-4D97-AF65-F5344CB8AC3E}">
        <p14:creationId xmlns:p14="http://schemas.microsoft.com/office/powerpoint/2010/main" val="87411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DB21E-5962-4970-A752-E16068E41F9D}"/>
              </a:ext>
            </a:extLst>
          </p:cNvPr>
          <p:cNvSpPr>
            <a:spLocks noGrp="1"/>
          </p:cNvSpPr>
          <p:nvPr>
            <p:ph type="title"/>
          </p:nvPr>
        </p:nvSpPr>
        <p:spPr/>
        <p:txBody>
          <a:bodyPr/>
          <a:lstStyle/>
          <a:p>
            <a:r>
              <a:rPr lang="en-US" dirty="0"/>
              <a:t>GEC T-shirts (front)</a:t>
            </a:r>
          </a:p>
        </p:txBody>
      </p:sp>
      <p:pic>
        <p:nvPicPr>
          <p:cNvPr id="5" name="Content Placeholder 4">
            <a:extLst>
              <a:ext uri="{FF2B5EF4-FFF2-40B4-BE49-F238E27FC236}">
                <a16:creationId xmlns:a16="http://schemas.microsoft.com/office/drawing/2014/main" id="{321D82FA-A191-431F-B666-31EAE088F0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5114" y="1595821"/>
            <a:ext cx="5725886" cy="5093976"/>
          </a:xfrm>
        </p:spPr>
      </p:pic>
    </p:spTree>
    <p:extLst>
      <p:ext uri="{BB962C8B-B14F-4D97-AF65-F5344CB8AC3E}">
        <p14:creationId xmlns:p14="http://schemas.microsoft.com/office/powerpoint/2010/main" val="2673938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2518-EC79-4E3E-94B7-394C59BD6613}"/>
              </a:ext>
            </a:extLst>
          </p:cNvPr>
          <p:cNvSpPr>
            <a:spLocks noGrp="1"/>
          </p:cNvSpPr>
          <p:nvPr>
            <p:ph type="title"/>
          </p:nvPr>
        </p:nvSpPr>
        <p:spPr>
          <a:xfrm>
            <a:off x="555172" y="365125"/>
            <a:ext cx="10798628" cy="1325563"/>
          </a:xfrm>
        </p:spPr>
        <p:txBody>
          <a:bodyPr>
            <a:normAutofit/>
          </a:bodyPr>
          <a:lstStyle/>
          <a:p>
            <a:r>
              <a:rPr lang="en-US" sz="4800" dirty="0"/>
              <a:t>GEC T-shirts (back)	</a:t>
            </a:r>
          </a:p>
        </p:txBody>
      </p:sp>
      <p:sp>
        <p:nvSpPr>
          <p:cNvPr id="3" name="Content Placeholder 2">
            <a:extLst>
              <a:ext uri="{FF2B5EF4-FFF2-40B4-BE49-F238E27FC236}">
                <a16:creationId xmlns:a16="http://schemas.microsoft.com/office/drawing/2014/main" id="{A35BFB8A-19D3-42D0-9C73-538EF43D5280}"/>
              </a:ext>
            </a:extLst>
          </p:cNvPr>
          <p:cNvSpPr>
            <a:spLocks noGrp="1"/>
          </p:cNvSpPr>
          <p:nvPr>
            <p:ph idx="1"/>
          </p:nvPr>
        </p:nvSpPr>
        <p:spPr>
          <a:xfrm>
            <a:off x="555172" y="1690688"/>
            <a:ext cx="9935848" cy="5167312"/>
          </a:xfrm>
        </p:spPr>
        <p:txBody>
          <a:bodyPr>
            <a:normAutofit fontScale="85000" lnSpcReduction="20000"/>
          </a:bodyPr>
          <a:lstStyle/>
          <a:p>
            <a:pPr marL="0" indent="0">
              <a:buNone/>
            </a:pPr>
            <a:r>
              <a:rPr lang="en-US" b="1" u="sng" dirty="0">
                <a:solidFill>
                  <a:srgbClr val="004ADE"/>
                </a:solidFill>
              </a:rPr>
              <a:t>2021-2022</a:t>
            </a:r>
          </a:p>
          <a:p>
            <a:pPr marL="0" indent="0">
              <a:buNone/>
            </a:pPr>
            <a:r>
              <a:rPr lang="en-US" b="1" dirty="0"/>
              <a:t>COMMUNICATION</a:t>
            </a:r>
            <a:r>
              <a:rPr lang="en-US" dirty="0"/>
              <a:t>: Communicate effectively to achieve individual and organizational goals.</a:t>
            </a:r>
          </a:p>
          <a:p>
            <a:pPr marL="0" indent="0">
              <a:buNone/>
            </a:pPr>
            <a:r>
              <a:rPr lang="en-US" b="1" dirty="0"/>
              <a:t>PROBLEM-SOLVING</a:t>
            </a:r>
            <a:r>
              <a:rPr lang="en-US" dirty="0"/>
              <a:t>: Use critical, mathematical, and scientific methods to solve problems.</a:t>
            </a:r>
          </a:p>
          <a:p>
            <a:pPr marL="0" indent="0">
              <a:buNone/>
            </a:pPr>
            <a:r>
              <a:rPr lang="en-US" b="1" u="sng" dirty="0">
                <a:solidFill>
                  <a:srgbClr val="004ADE"/>
                </a:solidFill>
              </a:rPr>
              <a:t>2022-2023</a:t>
            </a:r>
          </a:p>
          <a:p>
            <a:pPr marL="0" indent="0">
              <a:buNone/>
            </a:pPr>
            <a:r>
              <a:rPr lang="en-US" b="1" dirty="0"/>
              <a:t>EQUITY</a:t>
            </a:r>
            <a:r>
              <a:rPr lang="en-US" dirty="0"/>
              <a:t>: </a:t>
            </a:r>
            <a:r>
              <a:rPr lang="en-US" dirty="0">
                <a:latin typeface="Calibri" panose="020F0502020204030204" pitchFamily="34" charset="0"/>
                <a:ea typeface="Calibri" panose="020F0502020204030204" pitchFamily="34" charset="0"/>
                <a:cs typeface="Times New Roman" panose="02020603050405020304" pitchFamily="18" charset="0"/>
              </a:rPr>
              <a:t>Utilize principles of equity to make responsible choices in a diverse world. </a:t>
            </a:r>
          </a:p>
          <a:p>
            <a:pPr marL="0" indent="0">
              <a:buNone/>
            </a:pPr>
            <a:r>
              <a:rPr lang="en-US" b="1" dirty="0"/>
              <a:t>CREATIVITY</a:t>
            </a:r>
            <a:r>
              <a:rPr lang="en-US" dirty="0"/>
              <a:t>: Exhibit human empathy through appreciation of arts and creativity.</a:t>
            </a:r>
          </a:p>
          <a:p>
            <a:pPr marL="0" indent="0">
              <a:buNone/>
            </a:pPr>
            <a:r>
              <a:rPr lang="en-US" b="1" u="sng" dirty="0">
                <a:solidFill>
                  <a:srgbClr val="004ADE"/>
                </a:solidFill>
              </a:rPr>
              <a:t>2023-2024</a:t>
            </a:r>
          </a:p>
          <a:p>
            <a:pPr marL="0" indent="0">
              <a:buNone/>
            </a:pPr>
            <a:r>
              <a:rPr lang="en-US" b="1" dirty="0"/>
              <a:t>DECISION-MAKING</a:t>
            </a:r>
            <a:r>
              <a:rPr lang="en-US" dirty="0"/>
              <a:t>: Obtain and use information to make sound decisions.</a:t>
            </a:r>
          </a:p>
          <a:p>
            <a:pPr marL="0" indent="0">
              <a:buNone/>
            </a:pPr>
            <a:r>
              <a:rPr lang="en-US" b="1" dirty="0"/>
              <a:t>COLLABORATION</a:t>
            </a:r>
            <a:r>
              <a:rPr lang="en-US" dirty="0"/>
              <a:t>: Work collaboratively with others to solve problems and achieve common goals.</a:t>
            </a:r>
          </a:p>
        </p:txBody>
      </p:sp>
    </p:spTree>
    <p:extLst>
      <p:ext uri="{BB962C8B-B14F-4D97-AF65-F5344CB8AC3E}">
        <p14:creationId xmlns:p14="http://schemas.microsoft.com/office/powerpoint/2010/main" val="37300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6EE9-F886-429D-BB68-184C708D9613}"/>
              </a:ext>
            </a:extLst>
          </p:cNvPr>
          <p:cNvSpPr>
            <a:spLocks noGrp="1"/>
          </p:cNvSpPr>
          <p:nvPr>
            <p:ph type="title"/>
          </p:nvPr>
        </p:nvSpPr>
        <p:spPr>
          <a:xfrm>
            <a:off x="402771" y="365125"/>
            <a:ext cx="10951029" cy="1325563"/>
          </a:xfrm>
        </p:spPr>
        <p:txBody>
          <a:bodyPr>
            <a:normAutofit/>
          </a:bodyPr>
          <a:lstStyle/>
          <a:p>
            <a:r>
              <a:rPr lang="en-US" sz="4800" dirty="0"/>
              <a:t>Branding helped simplify	</a:t>
            </a:r>
          </a:p>
        </p:txBody>
      </p:sp>
      <p:sp>
        <p:nvSpPr>
          <p:cNvPr id="3" name="Content Placeholder 2">
            <a:extLst>
              <a:ext uri="{FF2B5EF4-FFF2-40B4-BE49-F238E27FC236}">
                <a16:creationId xmlns:a16="http://schemas.microsoft.com/office/drawing/2014/main" id="{4038B759-584C-4747-89A3-8EA0150191D6}"/>
              </a:ext>
            </a:extLst>
          </p:cNvPr>
          <p:cNvSpPr>
            <a:spLocks noGrp="1"/>
          </p:cNvSpPr>
          <p:nvPr>
            <p:ph idx="1"/>
          </p:nvPr>
        </p:nvSpPr>
        <p:spPr>
          <a:xfrm>
            <a:off x="402773" y="2732314"/>
            <a:ext cx="8011884" cy="3966481"/>
          </a:xfrm>
        </p:spPr>
        <p:txBody>
          <a:bodyPr wrap="square">
            <a:normAutofit/>
          </a:bodyPr>
          <a:lstStyle/>
          <a:p>
            <a:r>
              <a:rPr lang="en-US" sz="3200" dirty="0"/>
              <a:t>Our Assessment Committee Chair recommended changing the assessment cycle to one GEC per </a:t>
            </a:r>
            <a:r>
              <a:rPr lang="en-US" sz="3200" b="1" dirty="0"/>
              <a:t>semester</a:t>
            </a:r>
            <a:r>
              <a:rPr lang="en-US" sz="3200" dirty="0"/>
              <a:t>, rather than per year. Everyone assesses the same GEC in order to provide consistent data. </a:t>
            </a:r>
          </a:p>
          <a:p>
            <a:r>
              <a:rPr lang="en-US" sz="3200" dirty="0"/>
              <a:t>A Canvas course is now created each semester and </a:t>
            </a:r>
            <a:r>
              <a:rPr lang="en-US" sz="3200" b="1" dirty="0"/>
              <a:t>ALL</a:t>
            </a:r>
            <a:r>
              <a:rPr lang="en-US" sz="3200" dirty="0"/>
              <a:t> faculty are enrolled as      an expectation.</a:t>
            </a:r>
          </a:p>
          <a:p>
            <a:endParaRPr lang="en-US" dirty="0"/>
          </a:p>
        </p:txBody>
      </p:sp>
      <p:pic>
        <p:nvPicPr>
          <p:cNvPr id="5" name="Picture 4">
            <a:extLst>
              <a:ext uri="{FF2B5EF4-FFF2-40B4-BE49-F238E27FC236}">
                <a16:creationId xmlns:a16="http://schemas.microsoft.com/office/drawing/2014/main" id="{5FC8C329-E00B-4EA6-A695-BECA6F285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329" y="3721101"/>
            <a:ext cx="2658086" cy="2694666"/>
          </a:xfrm>
          <a:prstGeom prst="rect">
            <a:avLst/>
          </a:prstGeom>
        </p:spPr>
      </p:pic>
      <p:sp>
        <p:nvSpPr>
          <p:cNvPr id="7" name="TextBox 6">
            <a:extLst>
              <a:ext uri="{FF2B5EF4-FFF2-40B4-BE49-F238E27FC236}">
                <a16:creationId xmlns:a16="http://schemas.microsoft.com/office/drawing/2014/main" id="{A16B6A30-92CB-4383-84D4-EE14959C0FB1}"/>
              </a:ext>
            </a:extLst>
          </p:cNvPr>
          <p:cNvSpPr txBox="1"/>
          <p:nvPr/>
        </p:nvSpPr>
        <p:spPr>
          <a:xfrm>
            <a:off x="402771" y="1595706"/>
            <a:ext cx="9841672" cy="1354217"/>
          </a:xfrm>
          <a:prstGeom prst="rect">
            <a:avLst/>
          </a:prstGeom>
          <a:noFill/>
        </p:spPr>
        <p:txBody>
          <a:bodyPr wrap="square" rtlCol="0">
            <a:spAutoFit/>
          </a:bodyPr>
          <a:lstStyle/>
          <a:p>
            <a:pPr marL="285750" indent="-285750">
              <a:buFont typeface="Arial" panose="020B0604020202020204" pitchFamily="34" charset="0"/>
              <a:buChar char="•"/>
            </a:pPr>
            <a:r>
              <a:rPr lang="en-US" sz="3200" dirty="0"/>
              <a:t>An indirect result of the branding process was to simplify the assessment process overall.</a:t>
            </a:r>
          </a:p>
          <a:p>
            <a:endParaRPr lang="en-US" dirty="0"/>
          </a:p>
        </p:txBody>
      </p:sp>
    </p:spTree>
    <p:extLst>
      <p:ext uri="{BB962C8B-B14F-4D97-AF65-F5344CB8AC3E}">
        <p14:creationId xmlns:p14="http://schemas.microsoft.com/office/powerpoint/2010/main" val="222042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B101-D15D-4B57-8EF5-2EE772F646D9}"/>
              </a:ext>
            </a:extLst>
          </p:cNvPr>
          <p:cNvSpPr>
            <a:spLocks noGrp="1"/>
          </p:cNvSpPr>
          <p:nvPr>
            <p:ph type="ctrTitle"/>
          </p:nvPr>
        </p:nvSpPr>
        <p:spPr>
          <a:xfrm>
            <a:off x="1524000" y="2298354"/>
            <a:ext cx="9144000" cy="2387600"/>
          </a:xfrm>
        </p:spPr>
        <p:txBody>
          <a:bodyPr>
            <a:normAutofit/>
          </a:bodyPr>
          <a:lstStyle/>
          <a:p>
            <a:r>
              <a:rPr lang="en-US" sz="7200" dirty="0">
                <a:latin typeface="+mn-lt"/>
              </a:rPr>
              <a:t>Using Canvas Outcomes</a:t>
            </a:r>
          </a:p>
        </p:txBody>
      </p:sp>
      <p:pic>
        <p:nvPicPr>
          <p:cNvPr id="4" name="Content Placeholder 9">
            <a:extLst>
              <a:ext uri="{FF2B5EF4-FFF2-40B4-BE49-F238E27FC236}">
                <a16:creationId xmlns:a16="http://schemas.microsoft.com/office/drawing/2014/main" id="{8297DCE0-0A3C-41C6-A802-CB866B443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909" y="412697"/>
            <a:ext cx="2840181" cy="2581983"/>
          </a:xfrm>
          <a:prstGeom prst="rect">
            <a:avLst/>
          </a:prstGeom>
        </p:spPr>
      </p:pic>
    </p:spTree>
    <p:extLst>
      <p:ext uri="{BB962C8B-B14F-4D97-AF65-F5344CB8AC3E}">
        <p14:creationId xmlns:p14="http://schemas.microsoft.com/office/powerpoint/2010/main" val="2502827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EA5A-FCCE-475D-A197-FCD2875DA3C9}"/>
              </a:ext>
            </a:extLst>
          </p:cNvPr>
          <p:cNvSpPr>
            <a:spLocks noGrp="1"/>
          </p:cNvSpPr>
          <p:nvPr>
            <p:ph type="title"/>
          </p:nvPr>
        </p:nvSpPr>
        <p:spPr>
          <a:xfrm>
            <a:off x="522514" y="365125"/>
            <a:ext cx="10831286" cy="1325563"/>
          </a:xfrm>
        </p:spPr>
        <p:txBody>
          <a:bodyPr>
            <a:normAutofit/>
          </a:bodyPr>
          <a:lstStyle/>
          <a:p>
            <a:r>
              <a:rPr lang="en-US" sz="4800" dirty="0"/>
              <a:t>Canvas Outcomes – Fall 2022</a:t>
            </a:r>
          </a:p>
        </p:txBody>
      </p:sp>
      <p:sp>
        <p:nvSpPr>
          <p:cNvPr id="3" name="Content Placeholder 2">
            <a:extLst>
              <a:ext uri="{FF2B5EF4-FFF2-40B4-BE49-F238E27FC236}">
                <a16:creationId xmlns:a16="http://schemas.microsoft.com/office/drawing/2014/main" id="{C4BC9FEA-431A-4166-B62A-CC86898E584D}"/>
              </a:ext>
            </a:extLst>
          </p:cNvPr>
          <p:cNvSpPr>
            <a:spLocks noGrp="1"/>
          </p:cNvSpPr>
          <p:nvPr>
            <p:ph idx="1"/>
          </p:nvPr>
        </p:nvSpPr>
        <p:spPr>
          <a:xfrm>
            <a:off x="522514" y="1796143"/>
            <a:ext cx="9929176" cy="4778828"/>
          </a:xfrm>
        </p:spPr>
        <p:txBody>
          <a:bodyPr/>
          <a:lstStyle/>
          <a:p>
            <a:pPr>
              <a:spcAft>
                <a:spcPts val="1800"/>
              </a:spcAft>
            </a:pPr>
            <a:r>
              <a:rPr lang="en-US" sz="3600" dirty="0"/>
              <a:t>Struggled to incorporate this step into the process</a:t>
            </a:r>
          </a:p>
          <a:p>
            <a:pPr>
              <a:spcAft>
                <a:spcPts val="1800"/>
              </a:spcAft>
            </a:pPr>
            <a:r>
              <a:rPr lang="en-US" sz="3600" dirty="0"/>
              <a:t>HLC feedback facilitated need for Outcomes as a way to track institutional data</a:t>
            </a:r>
          </a:p>
          <a:p>
            <a:pPr>
              <a:spcAft>
                <a:spcPts val="1800"/>
              </a:spcAft>
            </a:pPr>
            <a:r>
              <a:rPr lang="en-US" sz="3600" dirty="0"/>
              <a:t>Held trainings; created videos; constant reminders</a:t>
            </a:r>
          </a:p>
          <a:p>
            <a:pPr marL="0" indent="0">
              <a:buNone/>
            </a:pPr>
            <a:endParaRPr lang="en-US" sz="3600" dirty="0"/>
          </a:p>
          <a:p>
            <a:pPr marL="0" indent="0">
              <a:buNone/>
            </a:pPr>
            <a:endParaRPr lang="en-US" dirty="0"/>
          </a:p>
        </p:txBody>
      </p:sp>
    </p:spTree>
    <p:extLst>
      <p:ext uri="{BB962C8B-B14F-4D97-AF65-F5344CB8AC3E}">
        <p14:creationId xmlns:p14="http://schemas.microsoft.com/office/powerpoint/2010/main" val="175167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EA5A-FCCE-475D-A197-FCD2875DA3C9}"/>
              </a:ext>
            </a:extLst>
          </p:cNvPr>
          <p:cNvSpPr>
            <a:spLocks noGrp="1"/>
          </p:cNvSpPr>
          <p:nvPr>
            <p:ph type="title"/>
          </p:nvPr>
        </p:nvSpPr>
        <p:spPr>
          <a:xfrm>
            <a:off x="522514" y="365125"/>
            <a:ext cx="10831286" cy="1325563"/>
          </a:xfrm>
        </p:spPr>
        <p:txBody>
          <a:bodyPr>
            <a:normAutofit/>
          </a:bodyPr>
          <a:lstStyle/>
          <a:p>
            <a:r>
              <a:rPr lang="en-US" sz="4800" dirty="0"/>
              <a:t>Canvas Outcomes – progress</a:t>
            </a:r>
          </a:p>
        </p:txBody>
      </p:sp>
      <p:sp>
        <p:nvSpPr>
          <p:cNvPr id="3" name="Content Placeholder 2">
            <a:extLst>
              <a:ext uri="{FF2B5EF4-FFF2-40B4-BE49-F238E27FC236}">
                <a16:creationId xmlns:a16="http://schemas.microsoft.com/office/drawing/2014/main" id="{C4BC9FEA-431A-4166-B62A-CC86898E584D}"/>
              </a:ext>
            </a:extLst>
          </p:cNvPr>
          <p:cNvSpPr>
            <a:spLocks noGrp="1"/>
          </p:cNvSpPr>
          <p:nvPr>
            <p:ph idx="1"/>
          </p:nvPr>
        </p:nvSpPr>
        <p:spPr>
          <a:xfrm>
            <a:off x="522514" y="1796143"/>
            <a:ext cx="9929176" cy="4778828"/>
          </a:xfrm>
        </p:spPr>
        <p:txBody>
          <a:bodyPr/>
          <a:lstStyle/>
          <a:p>
            <a:pPr>
              <a:spcAft>
                <a:spcPts val="1200"/>
              </a:spcAft>
            </a:pPr>
            <a:r>
              <a:rPr lang="en-US" sz="3600" dirty="0"/>
              <a:t>Participation has increased! </a:t>
            </a:r>
            <a:r>
              <a:rPr lang="en-US" sz="3600" dirty="0">
                <a:sym typeface="Wingdings" panose="05000000000000000000" pitchFamily="2" charset="2"/>
              </a:rPr>
              <a:t></a:t>
            </a:r>
          </a:p>
          <a:p>
            <a:pPr>
              <a:spcAft>
                <a:spcPts val="600"/>
              </a:spcAft>
            </a:pPr>
            <a:r>
              <a:rPr lang="en-US" sz="3600" dirty="0"/>
              <a:t>One-word GEC label is also entered as the “friendly description” for the Outcome in Canvas. </a:t>
            </a:r>
          </a:p>
          <a:p>
            <a:pPr lvl="1"/>
            <a:r>
              <a:rPr lang="en-US" sz="3200" dirty="0"/>
              <a:t>This allows faculty to see the full description of the GEC along with the branding “label” we use to identify it.</a:t>
            </a:r>
          </a:p>
          <a:p>
            <a:endParaRPr lang="en-US" sz="3600" dirty="0"/>
          </a:p>
          <a:p>
            <a:endParaRPr lang="en-US" dirty="0"/>
          </a:p>
        </p:txBody>
      </p:sp>
    </p:spTree>
    <p:extLst>
      <p:ext uri="{BB962C8B-B14F-4D97-AF65-F5344CB8AC3E}">
        <p14:creationId xmlns:p14="http://schemas.microsoft.com/office/powerpoint/2010/main" val="217789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B101-D15D-4B57-8EF5-2EE772F646D9}"/>
              </a:ext>
            </a:extLst>
          </p:cNvPr>
          <p:cNvSpPr>
            <a:spLocks noGrp="1"/>
          </p:cNvSpPr>
          <p:nvPr>
            <p:ph type="ctrTitle"/>
          </p:nvPr>
        </p:nvSpPr>
        <p:spPr>
          <a:xfrm>
            <a:off x="1524000" y="2973263"/>
            <a:ext cx="9144000" cy="2387600"/>
          </a:xfrm>
        </p:spPr>
        <p:txBody>
          <a:bodyPr>
            <a:normAutofit/>
          </a:bodyPr>
          <a:lstStyle/>
          <a:p>
            <a:r>
              <a:rPr lang="en-US" sz="7200" dirty="0">
                <a:latin typeface="+mn-lt"/>
              </a:rPr>
              <a:t>Assessment Process Overview</a:t>
            </a:r>
          </a:p>
        </p:txBody>
      </p:sp>
      <p:pic>
        <p:nvPicPr>
          <p:cNvPr id="4" name="Content Placeholder 9">
            <a:extLst>
              <a:ext uri="{FF2B5EF4-FFF2-40B4-BE49-F238E27FC236}">
                <a16:creationId xmlns:a16="http://schemas.microsoft.com/office/drawing/2014/main" id="{8297DCE0-0A3C-41C6-A802-CB866B443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909" y="412697"/>
            <a:ext cx="2840181" cy="2581983"/>
          </a:xfrm>
          <a:prstGeom prst="rect">
            <a:avLst/>
          </a:prstGeom>
        </p:spPr>
      </p:pic>
    </p:spTree>
    <p:extLst>
      <p:ext uri="{BB962C8B-B14F-4D97-AF65-F5344CB8AC3E}">
        <p14:creationId xmlns:p14="http://schemas.microsoft.com/office/powerpoint/2010/main" val="68394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DAD8-A01F-43DA-92C8-EFB22D9CA081}"/>
              </a:ext>
            </a:extLst>
          </p:cNvPr>
          <p:cNvSpPr>
            <a:spLocks noGrp="1"/>
          </p:cNvSpPr>
          <p:nvPr>
            <p:ph type="title"/>
          </p:nvPr>
        </p:nvSpPr>
        <p:spPr>
          <a:xfrm>
            <a:off x="522514" y="365125"/>
            <a:ext cx="10831286" cy="1325563"/>
          </a:xfrm>
        </p:spPr>
        <p:txBody>
          <a:bodyPr>
            <a:normAutofit/>
          </a:bodyPr>
          <a:lstStyle/>
          <a:p>
            <a:r>
              <a:rPr lang="en-US" sz="4800" dirty="0"/>
              <a:t>Our process</a:t>
            </a:r>
          </a:p>
        </p:txBody>
      </p:sp>
      <p:sp>
        <p:nvSpPr>
          <p:cNvPr id="3" name="Content Placeholder 2">
            <a:extLst>
              <a:ext uri="{FF2B5EF4-FFF2-40B4-BE49-F238E27FC236}">
                <a16:creationId xmlns:a16="http://schemas.microsoft.com/office/drawing/2014/main" id="{0FCA6026-8330-41A5-8784-3D285F29E13D}"/>
              </a:ext>
            </a:extLst>
          </p:cNvPr>
          <p:cNvSpPr>
            <a:spLocks noGrp="1"/>
          </p:cNvSpPr>
          <p:nvPr>
            <p:ph idx="1"/>
          </p:nvPr>
        </p:nvSpPr>
        <p:spPr>
          <a:xfrm>
            <a:off x="522514" y="1825625"/>
            <a:ext cx="9929176" cy="4667250"/>
          </a:xfrm>
        </p:spPr>
        <p:txBody>
          <a:bodyPr>
            <a:normAutofit/>
          </a:bodyPr>
          <a:lstStyle/>
          <a:p>
            <a:pPr>
              <a:spcAft>
                <a:spcPts val="1200"/>
              </a:spcAft>
            </a:pPr>
            <a:r>
              <a:rPr lang="en-US" sz="3200" dirty="0"/>
              <a:t>We encourage faculty to start planning at the beginning of the semester to decide which assignment they plan to assess. </a:t>
            </a:r>
          </a:p>
          <a:p>
            <a:pPr>
              <a:spcAft>
                <a:spcPts val="1200"/>
              </a:spcAft>
            </a:pPr>
            <a:r>
              <a:rPr lang="en-US" sz="3200" dirty="0"/>
              <a:t>This also encourages faculty to set up their Canvas rubrics appropriately so that the identified GEC has been added to the rubric for assessment.</a:t>
            </a:r>
          </a:p>
          <a:p>
            <a:r>
              <a:rPr lang="en-US" sz="3200" dirty="0"/>
              <a:t>Faculty can then use the Learning Mastery Gradebook to refer to the assessment results when writing their assessment report.</a:t>
            </a:r>
          </a:p>
        </p:txBody>
      </p:sp>
    </p:spTree>
    <p:extLst>
      <p:ext uri="{BB962C8B-B14F-4D97-AF65-F5344CB8AC3E}">
        <p14:creationId xmlns:p14="http://schemas.microsoft.com/office/powerpoint/2010/main" val="204203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03493-0259-467F-8A9B-950AB02543F7}"/>
              </a:ext>
            </a:extLst>
          </p:cNvPr>
          <p:cNvSpPr>
            <a:spLocks noGrp="1"/>
          </p:cNvSpPr>
          <p:nvPr>
            <p:ph type="title"/>
          </p:nvPr>
        </p:nvSpPr>
        <p:spPr/>
        <p:txBody>
          <a:bodyPr>
            <a:normAutofit/>
          </a:bodyPr>
          <a:lstStyle/>
          <a:p>
            <a:r>
              <a:rPr lang="en-US" sz="4800" dirty="0"/>
              <a:t>Introductions</a:t>
            </a:r>
          </a:p>
        </p:txBody>
      </p:sp>
      <p:sp>
        <p:nvSpPr>
          <p:cNvPr id="3" name="Content Placeholder 2">
            <a:extLst>
              <a:ext uri="{FF2B5EF4-FFF2-40B4-BE49-F238E27FC236}">
                <a16:creationId xmlns:a16="http://schemas.microsoft.com/office/drawing/2014/main" id="{237B2AE9-8580-40B5-BA01-43EB6FBC3442}"/>
              </a:ext>
            </a:extLst>
          </p:cNvPr>
          <p:cNvSpPr>
            <a:spLocks noGrp="1"/>
          </p:cNvSpPr>
          <p:nvPr>
            <p:ph idx="1"/>
          </p:nvPr>
        </p:nvSpPr>
        <p:spPr>
          <a:xfrm>
            <a:off x="838200" y="1825625"/>
            <a:ext cx="9525000" cy="4351338"/>
          </a:xfrm>
        </p:spPr>
        <p:txBody>
          <a:bodyPr>
            <a:normAutofit/>
          </a:bodyPr>
          <a:lstStyle/>
          <a:p>
            <a:pPr>
              <a:spcBef>
                <a:spcPts val="600"/>
              </a:spcBef>
              <a:spcAft>
                <a:spcPts val="3000"/>
              </a:spcAft>
            </a:pPr>
            <a:r>
              <a:rPr lang="en-US" sz="3600" dirty="0"/>
              <a:t>Holly Norton, Vice President of Educational and Student Services</a:t>
            </a:r>
          </a:p>
          <a:p>
            <a:pPr>
              <a:spcBef>
                <a:spcPts val="600"/>
              </a:spcBef>
              <a:spcAft>
                <a:spcPts val="3000"/>
              </a:spcAft>
            </a:pPr>
            <a:r>
              <a:rPr lang="en-US" sz="3600" dirty="0"/>
              <a:t>Shelli Stuart, Math Faculty and Assessment Chair</a:t>
            </a:r>
          </a:p>
          <a:p>
            <a:pPr>
              <a:spcBef>
                <a:spcPts val="600"/>
              </a:spcBef>
              <a:spcAft>
                <a:spcPts val="1800"/>
              </a:spcAft>
            </a:pPr>
            <a:r>
              <a:rPr lang="en-US" sz="3600" dirty="0"/>
              <a:t>Lisa Dennis, Director of Academic Support</a:t>
            </a:r>
          </a:p>
        </p:txBody>
      </p:sp>
    </p:spTree>
    <p:extLst>
      <p:ext uri="{BB962C8B-B14F-4D97-AF65-F5344CB8AC3E}">
        <p14:creationId xmlns:p14="http://schemas.microsoft.com/office/powerpoint/2010/main" val="3547893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866A-9291-4238-A61B-40C294FBDEEC}"/>
              </a:ext>
            </a:extLst>
          </p:cNvPr>
          <p:cNvSpPr>
            <a:spLocks noGrp="1"/>
          </p:cNvSpPr>
          <p:nvPr>
            <p:ph type="title"/>
          </p:nvPr>
        </p:nvSpPr>
        <p:spPr>
          <a:xfrm>
            <a:off x="402771" y="365125"/>
            <a:ext cx="10951029" cy="1325563"/>
          </a:xfrm>
        </p:spPr>
        <p:txBody>
          <a:bodyPr>
            <a:normAutofit/>
          </a:bodyPr>
          <a:lstStyle/>
          <a:p>
            <a:r>
              <a:rPr lang="en-US" sz="4800" dirty="0"/>
              <a:t>Learning Mastery Gradebook</a:t>
            </a:r>
          </a:p>
        </p:txBody>
      </p:sp>
      <p:pic>
        <p:nvPicPr>
          <p:cNvPr id="8" name="Content Placeholder 7">
            <a:extLst>
              <a:ext uri="{FF2B5EF4-FFF2-40B4-BE49-F238E27FC236}">
                <a16:creationId xmlns:a16="http://schemas.microsoft.com/office/drawing/2014/main" id="{3ACB79E3-41FC-4C2C-8B0B-BAC2D2C008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86285" y="1603766"/>
            <a:ext cx="5451933" cy="4611978"/>
          </a:xfrm>
        </p:spPr>
      </p:pic>
      <p:pic>
        <p:nvPicPr>
          <p:cNvPr id="9" name="Content Placeholder 4">
            <a:extLst>
              <a:ext uri="{FF2B5EF4-FFF2-40B4-BE49-F238E27FC236}">
                <a16:creationId xmlns:a16="http://schemas.microsoft.com/office/drawing/2014/main" id="{DC0AF255-0232-4E12-BF48-687C0262E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771" y="1603765"/>
            <a:ext cx="4583514" cy="4878224"/>
          </a:xfrm>
          <a:prstGeom prst="rect">
            <a:avLst/>
          </a:prstGeom>
        </p:spPr>
      </p:pic>
    </p:spTree>
    <p:extLst>
      <p:ext uri="{BB962C8B-B14F-4D97-AF65-F5344CB8AC3E}">
        <p14:creationId xmlns:p14="http://schemas.microsoft.com/office/powerpoint/2010/main" val="42729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DAD8-A01F-43DA-92C8-EFB22D9CA081}"/>
              </a:ext>
            </a:extLst>
          </p:cNvPr>
          <p:cNvSpPr>
            <a:spLocks noGrp="1"/>
          </p:cNvSpPr>
          <p:nvPr>
            <p:ph type="title"/>
          </p:nvPr>
        </p:nvSpPr>
        <p:spPr>
          <a:xfrm>
            <a:off x="522514" y="365125"/>
            <a:ext cx="9929176" cy="1325563"/>
          </a:xfrm>
        </p:spPr>
        <p:txBody>
          <a:bodyPr>
            <a:normAutofit/>
          </a:bodyPr>
          <a:lstStyle/>
          <a:p>
            <a:r>
              <a:rPr lang="en-US" sz="4800" dirty="0"/>
              <a:t>Our process – instructional benefit</a:t>
            </a:r>
          </a:p>
        </p:txBody>
      </p:sp>
      <p:sp>
        <p:nvSpPr>
          <p:cNvPr id="3" name="Content Placeholder 2">
            <a:extLst>
              <a:ext uri="{FF2B5EF4-FFF2-40B4-BE49-F238E27FC236}">
                <a16:creationId xmlns:a16="http://schemas.microsoft.com/office/drawing/2014/main" id="{0FCA6026-8330-41A5-8784-3D285F29E13D}"/>
              </a:ext>
            </a:extLst>
          </p:cNvPr>
          <p:cNvSpPr>
            <a:spLocks noGrp="1"/>
          </p:cNvSpPr>
          <p:nvPr>
            <p:ph idx="1"/>
          </p:nvPr>
        </p:nvSpPr>
        <p:spPr>
          <a:xfrm>
            <a:off x="522514" y="1825625"/>
            <a:ext cx="9929176" cy="4667250"/>
          </a:xfrm>
        </p:spPr>
        <p:txBody>
          <a:bodyPr>
            <a:normAutofit/>
          </a:bodyPr>
          <a:lstStyle/>
          <a:p>
            <a:pPr>
              <a:spcAft>
                <a:spcPts val="1200"/>
              </a:spcAft>
            </a:pPr>
            <a:r>
              <a:rPr lang="en-US" sz="3200" dirty="0"/>
              <a:t>Creation of assignments that pertain to the specific GEC being assessed that semester</a:t>
            </a:r>
          </a:p>
          <a:p>
            <a:pPr>
              <a:spcAft>
                <a:spcPts val="1200"/>
              </a:spcAft>
            </a:pPr>
            <a:r>
              <a:rPr lang="en-US" sz="3200" dirty="0"/>
              <a:t>In turn, creates opportunities for students to demonstrate the GECs within the classroom</a:t>
            </a:r>
          </a:p>
          <a:p>
            <a:endParaRPr lang="en-US" sz="3200" dirty="0"/>
          </a:p>
        </p:txBody>
      </p:sp>
    </p:spTree>
    <p:extLst>
      <p:ext uri="{BB962C8B-B14F-4D97-AF65-F5344CB8AC3E}">
        <p14:creationId xmlns:p14="http://schemas.microsoft.com/office/powerpoint/2010/main" val="141751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DAD8-A01F-43DA-92C8-EFB22D9CA081}"/>
              </a:ext>
            </a:extLst>
          </p:cNvPr>
          <p:cNvSpPr>
            <a:spLocks noGrp="1"/>
          </p:cNvSpPr>
          <p:nvPr>
            <p:ph type="title"/>
          </p:nvPr>
        </p:nvSpPr>
        <p:spPr>
          <a:xfrm>
            <a:off x="522514" y="365125"/>
            <a:ext cx="10831286" cy="1325563"/>
          </a:xfrm>
        </p:spPr>
        <p:txBody>
          <a:bodyPr>
            <a:normAutofit/>
          </a:bodyPr>
          <a:lstStyle/>
          <a:p>
            <a:r>
              <a:rPr lang="en-US" sz="4800" dirty="0"/>
              <a:t>Our process (continued)</a:t>
            </a:r>
          </a:p>
        </p:txBody>
      </p:sp>
      <p:sp>
        <p:nvSpPr>
          <p:cNvPr id="3" name="Content Placeholder 2">
            <a:extLst>
              <a:ext uri="{FF2B5EF4-FFF2-40B4-BE49-F238E27FC236}">
                <a16:creationId xmlns:a16="http://schemas.microsoft.com/office/drawing/2014/main" id="{0FCA6026-8330-41A5-8784-3D285F29E13D}"/>
              </a:ext>
            </a:extLst>
          </p:cNvPr>
          <p:cNvSpPr>
            <a:spLocks noGrp="1"/>
          </p:cNvSpPr>
          <p:nvPr>
            <p:ph idx="1"/>
          </p:nvPr>
        </p:nvSpPr>
        <p:spPr>
          <a:xfrm>
            <a:off x="522514" y="1825625"/>
            <a:ext cx="9929176" cy="4667250"/>
          </a:xfrm>
        </p:spPr>
        <p:txBody>
          <a:bodyPr>
            <a:normAutofit/>
          </a:bodyPr>
          <a:lstStyle/>
          <a:p>
            <a:pPr>
              <a:spcAft>
                <a:spcPts val="600"/>
              </a:spcAft>
            </a:pPr>
            <a:r>
              <a:rPr lang="en-US" sz="3200" dirty="0"/>
              <a:t>We pull the Canvas Outcomes report at the end of the semester and send to IR to merge with demographic data.</a:t>
            </a:r>
          </a:p>
          <a:p>
            <a:pPr>
              <a:spcAft>
                <a:spcPts val="600"/>
              </a:spcAft>
            </a:pPr>
            <a:r>
              <a:rPr lang="en-US" sz="3200" dirty="0"/>
              <a:t>Once IR creates a summarized report, the Assessment Chair reports back to faculty at Professional Development Day.</a:t>
            </a:r>
          </a:p>
          <a:p>
            <a:pPr>
              <a:spcAft>
                <a:spcPts val="600"/>
              </a:spcAft>
            </a:pPr>
            <a:r>
              <a:rPr lang="en-US" sz="3200" dirty="0"/>
              <a:t>Division Chairs hold meetings to discuss data.</a:t>
            </a:r>
          </a:p>
          <a:p>
            <a:r>
              <a:rPr lang="en-US" sz="3200" dirty="0"/>
              <a:t>Depending on results discussed, specific discipline meetings are held. </a:t>
            </a:r>
          </a:p>
        </p:txBody>
      </p:sp>
    </p:spTree>
    <p:extLst>
      <p:ext uri="{BB962C8B-B14F-4D97-AF65-F5344CB8AC3E}">
        <p14:creationId xmlns:p14="http://schemas.microsoft.com/office/powerpoint/2010/main" val="2923101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C3A9-201A-45E0-8740-84C3BE946114}"/>
              </a:ext>
            </a:extLst>
          </p:cNvPr>
          <p:cNvSpPr>
            <a:spLocks noGrp="1"/>
          </p:cNvSpPr>
          <p:nvPr>
            <p:ph type="title"/>
          </p:nvPr>
        </p:nvSpPr>
        <p:spPr>
          <a:xfrm>
            <a:off x="669073" y="365125"/>
            <a:ext cx="10684727" cy="1325563"/>
          </a:xfrm>
        </p:spPr>
        <p:txBody>
          <a:bodyPr>
            <a:normAutofit/>
          </a:bodyPr>
          <a:lstStyle/>
          <a:p>
            <a:r>
              <a:rPr lang="en-US" sz="4800" dirty="0"/>
              <a:t>Creativity in Math</a:t>
            </a:r>
          </a:p>
        </p:txBody>
      </p:sp>
      <p:sp>
        <p:nvSpPr>
          <p:cNvPr id="3" name="Content Placeholder 2">
            <a:extLst>
              <a:ext uri="{FF2B5EF4-FFF2-40B4-BE49-F238E27FC236}">
                <a16:creationId xmlns:a16="http://schemas.microsoft.com/office/drawing/2014/main" id="{FEDF7070-8FDA-46B5-9FBF-5C2EE5DEA3AE}"/>
              </a:ext>
            </a:extLst>
          </p:cNvPr>
          <p:cNvSpPr>
            <a:spLocks noGrp="1"/>
          </p:cNvSpPr>
          <p:nvPr>
            <p:ph idx="1"/>
          </p:nvPr>
        </p:nvSpPr>
        <p:spPr>
          <a:xfrm>
            <a:off x="838200" y="1825625"/>
            <a:ext cx="9666249" cy="4508268"/>
          </a:xfrm>
        </p:spPr>
        <p:txBody>
          <a:bodyPr>
            <a:normAutofit/>
          </a:bodyPr>
          <a:lstStyle/>
          <a:p>
            <a:r>
              <a:rPr lang="en-US" sz="3200" dirty="0"/>
              <a:t>MAT 125 – College Algebra</a:t>
            </a:r>
          </a:p>
          <a:p>
            <a:pPr lvl="1"/>
            <a:r>
              <a:rPr lang="en-US" dirty="0"/>
              <a:t>Choose your three favorite parent functions. Use these functions and their transformations at least 3 times each to create a picture that has either x-axis, y-axis, or origin symmetry. Use various colors also creating symmetry.</a:t>
            </a:r>
          </a:p>
          <a:p>
            <a:pPr lvl="1"/>
            <a:r>
              <a:rPr lang="en-US" dirty="0"/>
              <a:t>Create a picture that does not have symmetry using at least 3 parent functions, with at least one different than the three from above, and their transformations that is pleasing to the eye. Use at least 10 functions. Color is expected.</a:t>
            </a:r>
          </a:p>
          <a:p>
            <a:r>
              <a:rPr lang="en-US" sz="3200" dirty="0"/>
              <a:t>MAT 126 – Plane Trigonometry</a:t>
            </a:r>
          </a:p>
          <a:p>
            <a:pPr lvl="1"/>
            <a:r>
              <a:rPr lang="en-US" dirty="0"/>
              <a:t>Graphs of polar equations</a:t>
            </a:r>
          </a:p>
        </p:txBody>
      </p:sp>
    </p:spTree>
    <p:extLst>
      <p:ext uri="{BB962C8B-B14F-4D97-AF65-F5344CB8AC3E}">
        <p14:creationId xmlns:p14="http://schemas.microsoft.com/office/powerpoint/2010/main" val="2068643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C332-01A6-4261-AFBB-4C6A6A5BE113}"/>
              </a:ext>
            </a:extLst>
          </p:cNvPr>
          <p:cNvSpPr>
            <a:spLocks noGrp="1"/>
          </p:cNvSpPr>
          <p:nvPr>
            <p:ph type="title"/>
          </p:nvPr>
        </p:nvSpPr>
        <p:spPr>
          <a:xfrm>
            <a:off x="618148" y="365125"/>
            <a:ext cx="10735652" cy="1325563"/>
          </a:xfrm>
        </p:spPr>
        <p:txBody>
          <a:bodyPr>
            <a:normAutofit/>
          </a:bodyPr>
          <a:lstStyle/>
          <a:p>
            <a:r>
              <a:rPr lang="en-US" sz="4800" dirty="0"/>
              <a:t>Examples</a:t>
            </a:r>
          </a:p>
        </p:txBody>
      </p:sp>
      <p:pic>
        <p:nvPicPr>
          <p:cNvPr id="5" name="Content Placeholder 4">
            <a:extLst>
              <a:ext uri="{FF2B5EF4-FFF2-40B4-BE49-F238E27FC236}">
                <a16:creationId xmlns:a16="http://schemas.microsoft.com/office/drawing/2014/main" id="{FE8CBBF2-A73E-437D-8BBA-9B401889DD6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618148" y="1718805"/>
            <a:ext cx="3099581" cy="3678385"/>
          </a:xfrm>
        </p:spPr>
      </p:pic>
      <p:pic>
        <p:nvPicPr>
          <p:cNvPr id="6" name="Content Placeholder 4">
            <a:extLst>
              <a:ext uri="{FF2B5EF4-FFF2-40B4-BE49-F238E27FC236}">
                <a16:creationId xmlns:a16="http://schemas.microsoft.com/office/drawing/2014/main" id="{8725DC52-82E4-4B77-A338-D70F28698DE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14326" y="1718805"/>
            <a:ext cx="2864488" cy="3678385"/>
          </a:xfrm>
          <a:prstGeom prst="rect">
            <a:avLst/>
          </a:prstGeom>
        </p:spPr>
      </p:pic>
      <p:pic>
        <p:nvPicPr>
          <p:cNvPr id="7" name="Content Placeholder 4">
            <a:extLst>
              <a:ext uri="{FF2B5EF4-FFF2-40B4-BE49-F238E27FC236}">
                <a16:creationId xmlns:a16="http://schemas.microsoft.com/office/drawing/2014/main" id="{F5EAF23C-DDAD-4EB3-8069-1EE3E71B933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092955" y="1718805"/>
            <a:ext cx="2864488" cy="3678385"/>
          </a:xfrm>
          <a:prstGeom prst="rect">
            <a:avLst/>
          </a:prstGeom>
        </p:spPr>
      </p:pic>
      <p:sp>
        <p:nvSpPr>
          <p:cNvPr id="8" name="TextBox 7">
            <a:extLst>
              <a:ext uri="{FF2B5EF4-FFF2-40B4-BE49-F238E27FC236}">
                <a16:creationId xmlns:a16="http://schemas.microsoft.com/office/drawing/2014/main" id="{99D3F546-942B-4C6C-8058-53B309716806}"/>
              </a:ext>
            </a:extLst>
          </p:cNvPr>
          <p:cNvSpPr txBox="1"/>
          <p:nvPr/>
        </p:nvSpPr>
        <p:spPr>
          <a:xfrm>
            <a:off x="618148" y="5630805"/>
            <a:ext cx="3099581" cy="923330"/>
          </a:xfrm>
          <a:prstGeom prst="rect">
            <a:avLst/>
          </a:prstGeom>
          <a:noFill/>
        </p:spPr>
        <p:txBody>
          <a:bodyPr wrap="square" rtlCol="0">
            <a:spAutoFit/>
          </a:bodyPr>
          <a:lstStyle/>
          <a:p>
            <a:r>
              <a:rPr lang="en-US" sz="2700" dirty="0"/>
              <a:t>Exemplar – </a:t>
            </a:r>
          </a:p>
          <a:p>
            <a:r>
              <a:rPr lang="en-US" sz="2700" dirty="0"/>
              <a:t>MAT 126</a:t>
            </a:r>
          </a:p>
        </p:txBody>
      </p:sp>
      <p:sp>
        <p:nvSpPr>
          <p:cNvPr id="9" name="TextBox 8">
            <a:extLst>
              <a:ext uri="{FF2B5EF4-FFF2-40B4-BE49-F238E27FC236}">
                <a16:creationId xmlns:a16="http://schemas.microsoft.com/office/drawing/2014/main" id="{8994F9CE-2BA8-4BF9-87BB-3BA94D381005}"/>
              </a:ext>
            </a:extLst>
          </p:cNvPr>
          <p:cNvSpPr txBox="1"/>
          <p:nvPr/>
        </p:nvSpPr>
        <p:spPr>
          <a:xfrm>
            <a:off x="3836020" y="5630806"/>
            <a:ext cx="3158962" cy="923330"/>
          </a:xfrm>
          <a:prstGeom prst="rect">
            <a:avLst/>
          </a:prstGeom>
          <a:noFill/>
        </p:spPr>
        <p:txBody>
          <a:bodyPr wrap="square" rtlCol="0">
            <a:spAutoFit/>
          </a:bodyPr>
          <a:lstStyle/>
          <a:p>
            <a:r>
              <a:rPr lang="en-US" sz="2700" dirty="0"/>
              <a:t>Symmetry – </a:t>
            </a:r>
          </a:p>
          <a:p>
            <a:r>
              <a:rPr lang="en-US" sz="2700" dirty="0"/>
              <a:t>MAT 125</a:t>
            </a:r>
          </a:p>
        </p:txBody>
      </p:sp>
      <p:sp>
        <p:nvSpPr>
          <p:cNvPr id="10" name="TextBox 9">
            <a:extLst>
              <a:ext uri="{FF2B5EF4-FFF2-40B4-BE49-F238E27FC236}">
                <a16:creationId xmlns:a16="http://schemas.microsoft.com/office/drawing/2014/main" id="{BA8A77D0-95C9-4FA4-860D-D3D9D6863496}"/>
              </a:ext>
            </a:extLst>
          </p:cNvPr>
          <p:cNvSpPr txBox="1"/>
          <p:nvPr/>
        </p:nvSpPr>
        <p:spPr>
          <a:xfrm>
            <a:off x="6994982" y="5630806"/>
            <a:ext cx="3455301" cy="923330"/>
          </a:xfrm>
          <a:prstGeom prst="rect">
            <a:avLst/>
          </a:prstGeom>
          <a:noFill/>
        </p:spPr>
        <p:txBody>
          <a:bodyPr wrap="square" rtlCol="0">
            <a:spAutoFit/>
          </a:bodyPr>
          <a:lstStyle/>
          <a:p>
            <a:r>
              <a:rPr lang="en-US" sz="2700" dirty="0"/>
              <a:t>Non-symmetry – </a:t>
            </a:r>
          </a:p>
          <a:p>
            <a:r>
              <a:rPr lang="en-US" sz="2700" dirty="0"/>
              <a:t>MAT 125</a:t>
            </a:r>
          </a:p>
        </p:txBody>
      </p:sp>
    </p:spTree>
    <p:extLst>
      <p:ext uri="{BB962C8B-B14F-4D97-AF65-F5344CB8AC3E}">
        <p14:creationId xmlns:p14="http://schemas.microsoft.com/office/powerpoint/2010/main" val="2045334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B101-D15D-4B57-8EF5-2EE772F646D9}"/>
              </a:ext>
            </a:extLst>
          </p:cNvPr>
          <p:cNvSpPr>
            <a:spLocks noGrp="1"/>
          </p:cNvSpPr>
          <p:nvPr>
            <p:ph type="ctrTitle"/>
          </p:nvPr>
        </p:nvSpPr>
        <p:spPr>
          <a:xfrm>
            <a:off x="1524000" y="2973263"/>
            <a:ext cx="9144000" cy="2387600"/>
          </a:xfrm>
        </p:spPr>
        <p:txBody>
          <a:bodyPr>
            <a:normAutofit/>
          </a:bodyPr>
          <a:lstStyle/>
          <a:p>
            <a:r>
              <a:rPr lang="en-US" sz="7200" dirty="0">
                <a:latin typeface="+mn-lt"/>
              </a:rPr>
              <a:t>Participation in Assessment Process</a:t>
            </a:r>
          </a:p>
        </p:txBody>
      </p:sp>
      <p:pic>
        <p:nvPicPr>
          <p:cNvPr id="4" name="Content Placeholder 9">
            <a:extLst>
              <a:ext uri="{FF2B5EF4-FFF2-40B4-BE49-F238E27FC236}">
                <a16:creationId xmlns:a16="http://schemas.microsoft.com/office/drawing/2014/main" id="{8297DCE0-0A3C-41C6-A802-CB866B443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909" y="412697"/>
            <a:ext cx="2840181" cy="2581983"/>
          </a:xfrm>
          <a:prstGeom prst="rect">
            <a:avLst/>
          </a:prstGeom>
        </p:spPr>
      </p:pic>
    </p:spTree>
    <p:extLst>
      <p:ext uri="{BB962C8B-B14F-4D97-AF65-F5344CB8AC3E}">
        <p14:creationId xmlns:p14="http://schemas.microsoft.com/office/powerpoint/2010/main" val="63566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B0CE-8610-4542-B56C-254A57F03781}"/>
              </a:ext>
            </a:extLst>
          </p:cNvPr>
          <p:cNvSpPr>
            <a:spLocks noGrp="1"/>
          </p:cNvSpPr>
          <p:nvPr>
            <p:ph type="title"/>
          </p:nvPr>
        </p:nvSpPr>
        <p:spPr/>
        <p:txBody>
          <a:bodyPr>
            <a:normAutofit/>
          </a:bodyPr>
          <a:lstStyle/>
          <a:p>
            <a:r>
              <a:rPr lang="en-US" sz="4800" dirty="0"/>
              <a:t>GEC Participation Overall</a:t>
            </a:r>
          </a:p>
        </p:txBody>
      </p:sp>
      <p:graphicFrame>
        <p:nvGraphicFramePr>
          <p:cNvPr id="4" name="Content Placeholder 3">
            <a:extLst>
              <a:ext uri="{FF2B5EF4-FFF2-40B4-BE49-F238E27FC236}">
                <a16:creationId xmlns:a16="http://schemas.microsoft.com/office/drawing/2014/main" id="{28A10D89-9BE4-423A-B7C4-88CB19BEC8C8}"/>
              </a:ext>
            </a:extLst>
          </p:cNvPr>
          <p:cNvGraphicFramePr>
            <a:graphicFrameLocks noGrp="1"/>
          </p:cNvGraphicFramePr>
          <p:nvPr>
            <p:ph idx="1"/>
            <p:extLst>
              <p:ext uri="{D42A27DB-BD31-4B8C-83A1-F6EECF244321}">
                <p14:modId xmlns:p14="http://schemas.microsoft.com/office/powerpoint/2010/main" val="1546822913"/>
              </p:ext>
            </p:extLst>
          </p:nvPr>
        </p:nvGraphicFramePr>
        <p:xfrm>
          <a:off x="1059366" y="1825625"/>
          <a:ext cx="8196146" cy="3200400"/>
        </p:xfrm>
        <a:graphic>
          <a:graphicData uri="http://schemas.openxmlformats.org/drawingml/2006/table">
            <a:tbl>
              <a:tblPr firstRow="1" bandRow="1">
                <a:tableStyleId>{5C22544A-7EE6-4342-B048-85BDC9FD1C3A}</a:tableStyleId>
              </a:tblPr>
              <a:tblGrid>
                <a:gridCol w="2690904">
                  <a:extLst>
                    <a:ext uri="{9D8B030D-6E8A-4147-A177-3AD203B41FA5}">
                      <a16:colId xmlns:a16="http://schemas.microsoft.com/office/drawing/2014/main" val="3357661578"/>
                    </a:ext>
                  </a:extLst>
                </a:gridCol>
                <a:gridCol w="2773193">
                  <a:extLst>
                    <a:ext uri="{9D8B030D-6E8A-4147-A177-3AD203B41FA5}">
                      <a16:colId xmlns:a16="http://schemas.microsoft.com/office/drawing/2014/main" val="998180325"/>
                    </a:ext>
                  </a:extLst>
                </a:gridCol>
                <a:gridCol w="2732049">
                  <a:extLst>
                    <a:ext uri="{9D8B030D-6E8A-4147-A177-3AD203B41FA5}">
                      <a16:colId xmlns:a16="http://schemas.microsoft.com/office/drawing/2014/main" val="378079515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t>Semester</a:t>
                      </a:r>
                    </a:p>
                  </a:txBody>
                  <a:tcPr/>
                </a:tc>
                <a:tc>
                  <a:txBody>
                    <a:bodyPr/>
                    <a:lstStyle/>
                    <a:p>
                      <a:pPr algn="ctr"/>
                      <a:r>
                        <a:rPr lang="en-US" sz="3600" b="1" dirty="0"/>
                        <a:t>Full-time %</a:t>
                      </a:r>
                    </a:p>
                  </a:txBody>
                  <a:tcPr/>
                </a:tc>
                <a:tc>
                  <a:txBody>
                    <a:bodyPr/>
                    <a:lstStyle/>
                    <a:p>
                      <a:pPr algn="ctr"/>
                      <a:r>
                        <a:rPr lang="en-US" sz="3600" b="1" dirty="0"/>
                        <a:t>Part-time%</a:t>
                      </a:r>
                    </a:p>
                  </a:txBody>
                  <a:tcPr/>
                </a:tc>
                <a:extLst>
                  <a:ext uri="{0D108BD9-81ED-4DB2-BD59-A6C34878D82A}">
                    <a16:rowId xmlns:a16="http://schemas.microsoft.com/office/drawing/2014/main" val="3096402656"/>
                  </a:ext>
                </a:extLst>
              </a:tr>
              <a:tr h="370840">
                <a:tc>
                  <a:txBody>
                    <a:bodyPr/>
                    <a:lstStyle/>
                    <a:p>
                      <a:r>
                        <a:rPr lang="en-US" sz="3600" dirty="0"/>
                        <a:t>Fall 2021</a:t>
                      </a:r>
                    </a:p>
                  </a:txBody>
                  <a:tcPr/>
                </a:tc>
                <a:tc>
                  <a:txBody>
                    <a:bodyPr/>
                    <a:lstStyle/>
                    <a:p>
                      <a:pPr algn="ctr"/>
                      <a:r>
                        <a:rPr lang="en-US" sz="3600" dirty="0"/>
                        <a:t>69%</a:t>
                      </a:r>
                    </a:p>
                  </a:txBody>
                  <a:tcPr/>
                </a:tc>
                <a:tc>
                  <a:txBody>
                    <a:bodyPr/>
                    <a:lstStyle/>
                    <a:p>
                      <a:pPr algn="ctr"/>
                      <a:r>
                        <a:rPr lang="en-US" sz="3600" dirty="0"/>
                        <a:t>25%</a:t>
                      </a:r>
                    </a:p>
                  </a:txBody>
                  <a:tcPr/>
                </a:tc>
                <a:extLst>
                  <a:ext uri="{0D108BD9-81ED-4DB2-BD59-A6C34878D82A}">
                    <a16:rowId xmlns:a16="http://schemas.microsoft.com/office/drawing/2014/main" val="3602294831"/>
                  </a:ext>
                </a:extLst>
              </a:tr>
              <a:tr h="370840">
                <a:tc>
                  <a:txBody>
                    <a:bodyPr/>
                    <a:lstStyle/>
                    <a:p>
                      <a:r>
                        <a:rPr lang="en-US" sz="3600" dirty="0"/>
                        <a:t>Spring 2022</a:t>
                      </a:r>
                    </a:p>
                  </a:txBody>
                  <a:tcPr/>
                </a:tc>
                <a:tc>
                  <a:txBody>
                    <a:bodyPr/>
                    <a:lstStyle/>
                    <a:p>
                      <a:pPr algn="ctr"/>
                      <a:r>
                        <a:rPr lang="en-US" sz="3600" dirty="0"/>
                        <a:t>66%</a:t>
                      </a:r>
                    </a:p>
                  </a:txBody>
                  <a:tcPr/>
                </a:tc>
                <a:tc>
                  <a:txBody>
                    <a:bodyPr/>
                    <a:lstStyle/>
                    <a:p>
                      <a:pPr algn="ctr"/>
                      <a:r>
                        <a:rPr lang="en-US" sz="3600" dirty="0"/>
                        <a:t>24%</a:t>
                      </a:r>
                    </a:p>
                  </a:txBody>
                  <a:tcPr/>
                </a:tc>
                <a:extLst>
                  <a:ext uri="{0D108BD9-81ED-4DB2-BD59-A6C34878D82A}">
                    <a16:rowId xmlns:a16="http://schemas.microsoft.com/office/drawing/2014/main" val="2165190563"/>
                  </a:ext>
                </a:extLst>
              </a:tr>
              <a:tr h="370840">
                <a:tc>
                  <a:txBody>
                    <a:bodyPr/>
                    <a:lstStyle/>
                    <a:p>
                      <a:r>
                        <a:rPr lang="en-US" sz="3600" dirty="0"/>
                        <a:t>Fall 2022</a:t>
                      </a:r>
                    </a:p>
                  </a:txBody>
                  <a:tcPr/>
                </a:tc>
                <a:tc>
                  <a:txBody>
                    <a:bodyPr/>
                    <a:lstStyle/>
                    <a:p>
                      <a:pPr algn="ctr"/>
                      <a:r>
                        <a:rPr lang="en-US" sz="3600" dirty="0"/>
                        <a:t>60%</a:t>
                      </a:r>
                    </a:p>
                  </a:txBody>
                  <a:tcPr/>
                </a:tc>
                <a:tc>
                  <a:txBody>
                    <a:bodyPr/>
                    <a:lstStyle/>
                    <a:p>
                      <a:pPr algn="ctr"/>
                      <a:r>
                        <a:rPr lang="en-US" sz="3600" dirty="0"/>
                        <a:t>22%</a:t>
                      </a:r>
                    </a:p>
                  </a:txBody>
                  <a:tcPr/>
                </a:tc>
                <a:extLst>
                  <a:ext uri="{0D108BD9-81ED-4DB2-BD59-A6C34878D82A}">
                    <a16:rowId xmlns:a16="http://schemas.microsoft.com/office/drawing/2014/main" val="4095231805"/>
                  </a:ext>
                </a:extLst>
              </a:tr>
              <a:tr h="370840">
                <a:tc>
                  <a:txBody>
                    <a:bodyPr/>
                    <a:lstStyle/>
                    <a:p>
                      <a:r>
                        <a:rPr lang="en-US" sz="3600" dirty="0"/>
                        <a:t>Spring 2023</a:t>
                      </a:r>
                    </a:p>
                  </a:txBody>
                  <a:tcPr/>
                </a:tc>
                <a:tc>
                  <a:txBody>
                    <a:bodyPr/>
                    <a:lstStyle/>
                    <a:p>
                      <a:pPr algn="ctr"/>
                      <a:r>
                        <a:rPr lang="en-US" sz="3600" dirty="0"/>
                        <a:t>90%</a:t>
                      </a:r>
                    </a:p>
                  </a:txBody>
                  <a:tcPr/>
                </a:tc>
                <a:tc>
                  <a:txBody>
                    <a:bodyPr/>
                    <a:lstStyle/>
                    <a:p>
                      <a:pPr algn="ctr"/>
                      <a:r>
                        <a:rPr lang="en-US" sz="3600" dirty="0"/>
                        <a:t>21%</a:t>
                      </a:r>
                    </a:p>
                  </a:txBody>
                  <a:tcPr/>
                </a:tc>
                <a:extLst>
                  <a:ext uri="{0D108BD9-81ED-4DB2-BD59-A6C34878D82A}">
                    <a16:rowId xmlns:a16="http://schemas.microsoft.com/office/drawing/2014/main" val="3039626025"/>
                  </a:ext>
                </a:extLst>
              </a:tr>
            </a:tbl>
          </a:graphicData>
        </a:graphic>
      </p:graphicFrame>
    </p:spTree>
    <p:extLst>
      <p:ext uri="{BB962C8B-B14F-4D97-AF65-F5344CB8AC3E}">
        <p14:creationId xmlns:p14="http://schemas.microsoft.com/office/powerpoint/2010/main" val="288981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1B0CE-8610-4542-B56C-254A57F03781}"/>
              </a:ext>
            </a:extLst>
          </p:cNvPr>
          <p:cNvSpPr>
            <a:spLocks noGrp="1"/>
          </p:cNvSpPr>
          <p:nvPr>
            <p:ph type="title"/>
          </p:nvPr>
        </p:nvSpPr>
        <p:spPr/>
        <p:txBody>
          <a:bodyPr>
            <a:normAutofit/>
          </a:bodyPr>
          <a:lstStyle/>
          <a:p>
            <a:r>
              <a:rPr lang="en-US" sz="4800" dirty="0"/>
              <a:t>Canvas Outcomes participation</a:t>
            </a:r>
          </a:p>
        </p:txBody>
      </p:sp>
      <p:graphicFrame>
        <p:nvGraphicFramePr>
          <p:cNvPr id="4" name="Content Placeholder 3">
            <a:extLst>
              <a:ext uri="{FF2B5EF4-FFF2-40B4-BE49-F238E27FC236}">
                <a16:creationId xmlns:a16="http://schemas.microsoft.com/office/drawing/2014/main" id="{28A10D89-9BE4-423A-B7C4-88CB19BEC8C8}"/>
              </a:ext>
            </a:extLst>
          </p:cNvPr>
          <p:cNvGraphicFramePr>
            <a:graphicFrameLocks noGrp="1"/>
          </p:cNvGraphicFramePr>
          <p:nvPr>
            <p:ph idx="1"/>
            <p:extLst>
              <p:ext uri="{D42A27DB-BD31-4B8C-83A1-F6EECF244321}">
                <p14:modId xmlns:p14="http://schemas.microsoft.com/office/powerpoint/2010/main" val="861554278"/>
              </p:ext>
            </p:extLst>
          </p:nvPr>
        </p:nvGraphicFramePr>
        <p:xfrm>
          <a:off x="1126273" y="1825625"/>
          <a:ext cx="8196147" cy="3200400"/>
        </p:xfrm>
        <a:graphic>
          <a:graphicData uri="http://schemas.openxmlformats.org/drawingml/2006/table">
            <a:tbl>
              <a:tblPr firstRow="1" bandRow="1">
                <a:tableStyleId>{5C22544A-7EE6-4342-B048-85BDC9FD1C3A}</a:tableStyleId>
              </a:tblPr>
              <a:tblGrid>
                <a:gridCol w="2690904">
                  <a:extLst>
                    <a:ext uri="{9D8B030D-6E8A-4147-A177-3AD203B41FA5}">
                      <a16:colId xmlns:a16="http://schemas.microsoft.com/office/drawing/2014/main" val="3357661578"/>
                    </a:ext>
                  </a:extLst>
                </a:gridCol>
                <a:gridCol w="2773193">
                  <a:extLst>
                    <a:ext uri="{9D8B030D-6E8A-4147-A177-3AD203B41FA5}">
                      <a16:colId xmlns:a16="http://schemas.microsoft.com/office/drawing/2014/main" val="998180325"/>
                    </a:ext>
                  </a:extLst>
                </a:gridCol>
                <a:gridCol w="2732050">
                  <a:extLst>
                    <a:ext uri="{9D8B030D-6E8A-4147-A177-3AD203B41FA5}">
                      <a16:colId xmlns:a16="http://schemas.microsoft.com/office/drawing/2014/main" val="378079515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t>Semester</a:t>
                      </a:r>
                    </a:p>
                  </a:txBody>
                  <a:tcPr/>
                </a:tc>
                <a:tc>
                  <a:txBody>
                    <a:bodyPr/>
                    <a:lstStyle/>
                    <a:p>
                      <a:pPr algn="ctr"/>
                      <a:r>
                        <a:rPr lang="en-US" sz="3600" b="1" dirty="0"/>
                        <a:t>Full-time %</a:t>
                      </a:r>
                    </a:p>
                  </a:txBody>
                  <a:tcPr/>
                </a:tc>
                <a:tc>
                  <a:txBody>
                    <a:bodyPr/>
                    <a:lstStyle/>
                    <a:p>
                      <a:pPr algn="ctr"/>
                      <a:r>
                        <a:rPr lang="en-US" sz="3600" b="1" dirty="0"/>
                        <a:t>Part-time%</a:t>
                      </a:r>
                    </a:p>
                  </a:txBody>
                  <a:tcPr/>
                </a:tc>
                <a:extLst>
                  <a:ext uri="{0D108BD9-81ED-4DB2-BD59-A6C34878D82A}">
                    <a16:rowId xmlns:a16="http://schemas.microsoft.com/office/drawing/2014/main" val="3096402656"/>
                  </a:ext>
                </a:extLst>
              </a:tr>
              <a:tr h="370840">
                <a:tc>
                  <a:txBody>
                    <a:bodyPr/>
                    <a:lstStyle/>
                    <a:p>
                      <a:r>
                        <a:rPr lang="en-US" sz="3600" dirty="0"/>
                        <a:t>Fall 2021</a:t>
                      </a:r>
                    </a:p>
                  </a:txBody>
                  <a:tcPr/>
                </a:tc>
                <a:tc>
                  <a:txBody>
                    <a:bodyPr/>
                    <a:lstStyle/>
                    <a:p>
                      <a:pPr algn="ctr"/>
                      <a:r>
                        <a:rPr lang="en-US" sz="3600" dirty="0"/>
                        <a:t>NA</a:t>
                      </a:r>
                    </a:p>
                  </a:txBody>
                  <a:tcPr/>
                </a:tc>
                <a:tc>
                  <a:txBody>
                    <a:bodyPr/>
                    <a:lstStyle/>
                    <a:p>
                      <a:pPr algn="ctr"/>
                      <a:r>
                        <a:rPr lang="en-US" sz="3600" dirty="0"/>
                        <a:t>NA</a:t>
                      </a:r>
                    </a:p>
                  </a:txBody>
                  <a:tcPr/>
                </a:tc>
                <a:extLst>
                  <a:ext uri="{0D108BD9-81ED-4DB2-BD59-A6C34878D82A}">
                    <a16:rowId xmlns:a16="http://schemas.microsoft.com/office/drawing/2014/main" val="3602294831"/>
                  </a:ext>
                </a:extLst>
              </a:tr>
              <a:tr h="370840">
                <a:tc>
                  <a:txBody>
                    <a:bodyPr/>
                    <a:lstStyle/>
                    <a:p>
                      <a:r>
                        <a:rPr lang="en-US" sz="3600" dirty="0"/>
                        <a:t>Spring 2022</a:t>
                      </a:r>
                    </a:p>
                  </a:txBody>
                  <a:tcPr/>
                </a:tc>
                <a:tc>
                  <a:txBody>
                    <a:bodyPr/>
                    <a:lstStyle/>
                    <a:p>
                      <a:pPr algn="ctr"/>
                      <a:r>
                        <a:rPr lang="en-US" sz="3600" dirty="0"/>
                        <a:t>NA</a:t>
                      </a:r>
                    </a:p>
                  </a:txBody>
                  <a:tcPr/>
                </a:tc>
                <a:tc>
                  <a:txBody>
                    <a:bodyPr/>
                    <a:lstStyle/>
                    <a:p>
                      <a:pPr algn="ctr"/>
                      <a:r>
                        <a:rPr lang="en-US" sz="3600" dirty="0"/>
                        <a:t>NA</a:t>
                      </a:r>
                    </a:p>
                  </a:txBody>
                  <a:tcPr/>
                </a:tc>
                <a:extLst>
                  <a:ext uri="{0D108BD9-81ED-4DB2-BD59-A6C34878D82A}">
                    <a16:rowId xmlns:a16="http://schemas.microsoft.com/office/drawing/2014/main" val="2165190563"/>
                  </a:ext>
                </a:extLst>
              </a:tr>
              <a:tr h="370840">
                <a:tc>
                  <a:txBody>
                    <a:bodyPr/>
                    <a:lstStyle/>
                    <a:p>
                      <a:r>
                        <a:rPr lang="en-US" sz="3600" dirty="0"/>
                        <a:t>Fall 2022</a:t>
                      </a:r>
                    </a:p>
                  </a:txBody>
                  <a:tcPr/>
                </a:tc>
                <a:tc>
                  <a:txBody>
                    <a:bodyPr/>
                    <a:lstStyle/>
                    <a:p>
                      <a:pPr algn="ctr"/>
                      <a:r>
                        <a:rPr lang="en-US" sz="3600" dirty="0"/>
                        <a:t>32%</a:t>
                      </a:r>
                    </a:p>
                  </a:txBody>
                  <a:tcPr/>
                </a:tc>
                <a:tc>
                  <a:txBody>
                    <a:bodyPr/>
                    <a:lstStyle/>
                    <a:p>
                      <a:pPr algn="ctr"/>
                      <a:r>
                        <a:rPr lang="en-US" sz="3600" dirty="0"/>
                        <a:t>9%</a:t>
                      </a:r>
                    </a:p>
                  </a:txBody>
                  <a:tcPr/>
                </a:tc>
                <a:extLst>
                  <a:ext uri="{0D108BD9-81ED-4DB2-BD59-A6C34878D82A}">
                    <a16:rowId xmlns:a16="http://schemas.microsoft.com/office/drawing/2014/main" val="4095231805"/>
                  </a:ext>
                </a:extLst>
              </a:tr>
              <a:tr h="370840">
                <a:tc>
                  <a:txBody>
                    <a:bodyPr/>
                    <a:lstStyle/>
                    <a:p>
                      <a:r>
                        <a:rPr lang="en-US" sz="3600" dirty="0"/>
                        <a:t>Spring 2023</a:t>
                      </a:r>
                    </a:p>
                  </a:txBody>
                  <a:tcPr/>
                </a:tc>
                <a:tc>
                  <a:txBody>
                    <a:bodyPr/>
                    <a:lstStyle/>
                    <a:p>
                      <a:pPr algn="ctr"/>
                      <a:r>
                        <a:rPr lang="en-US" sz="3600" dirty="0"/>
                        <a:t>80%</a:t>
                      </a:r>
                    </a:p>
                  </a:txBody>
                  <a:tcPr/>
                </a:tc>
                <a:tc>
                  <a:txBody>
                    <a:bodyPr/>
                    <a:lstStyle/>
                    <a:p>
                      <a:pPr algn="ctr"/>
                      <a:r>
                        <a:rPr lang="en-US" sz="3600" dirty="0"/>
                        <a:t>11%</a:t>
                      </a:r>
                    </a:p>
                  </a:txBody>
                  <a:tcPr/>
                </a:tc>
                <a:extLst>
                  <a:ext uri="{0D108BD9-81ED-4DB2-BD59-A6C34878D82A}">
                    <a16:rowId xmlns:a16="http://schemas.microsoft.com/office/drawing/2014/main" val="3039626025"/>
                  </a:ext>
                </a:extLst>
              </a:tr>
            </a:tbl>
          </a:graphicData>
        </a:graphic>
      </p:graphicFrame>
    </p:spTree>
    <p:extLst>
      <p:ext uri="{BB962C8B-B14F-4D97-AF65-F5344CB8AC3E}">
        <p14:creationId xmlns:p14="http://schemas.microsoft.com/office/powerpoint/2010/main" val="3507863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66820-5776-4E73-8EDC-216445904D61}"/>
              </a:ext>
            </a:extLst>
          </p:cNvPr>
          <p:cNvSpPr>
            <a:spLocks noGrp="1"/>
          </p:cNvSpPr>
          <p:nvPr>
            <p:ph type="title"/>
          </p:nvPr>
        </p:nvSpPr>
        <p:spPr>
          <a:xfrm>
            <a:off x="713678" y="365125"/>
            <a:ext cx="10640122" cy="1325563"/>
          </a:xfrm>
        </p:spPr>
        <p:txBody>
          <a:bodyPr>
            <a:normAutofit/>
          </a:bodyPr>
          <a:lstStyle/>
          <a:p>
            <a:r>
              <a:rPr lang="en-US" sz="4800" dirty="0"/>
              <a:t>Overall Results</a:t>
            </a:r>
          </a:p>
        </p:txBody>
      </p:sp>
      <p:sp>
        <p:nvSpPr>
          <p:cNvPr id="3" name="Content Placeholder 2">
            <a:extLst>
              <a:ext uri="{FF2B5EF4-FFF2-40B4-BE49-F238E27FC236}">
                <a16:creationId xmlns:a16="http://schemas.microsoft.com/office/drawing/2014/main" id="{58290CA5-09ED-4243-913A-7F21BCA12120}"/>
              </a:ext>
            </a:extLst>
          </p:cNvPr>
          <p:cNvSpPr>
            <a:spLocks noGrp="1"/>
          </p:cNvSpPr>
          <p:nvPr>
            <p:ph idx="1"/>
          </p:nvPr>
        </p:nvSpPr>
        <p:spPr>
          <a:xfrm>
            <a:off x="713678" y="1690688"/>
            <a:ext cx="9679259" cy="4927826"/>
          </a:xfrm>
        </p:spPr>
        <p:txBody>
          <a:bodyPr>
            <a:normAutofit lnSpcReduction="10000"/>
          </a:bodyPr>
          <a:lstStyle/>
          <a:p>
            <a:r>
              <a:rPr lang="en-US" sz="3600" b="1" dirty="0"/>
              <a:t>Direct Results</a:t>
            </a:r>
            <a:r>
              <a:rPr lang="en-US" sz="3600" dirty="0"/>
              <a:t>: </a:t>
            </a:r>
          </a:p>
          <a:p>
            <a:pPr lvl="1">
              <a:spcAft>
                <a:spcPts val="600"/>
              </a:spcAft>
            </a:pPr>
            <a:r>
              <a:rPr lang="en-US" sz="3200" dirty="0"/>
              <a:t>Faculty began identifying GECs with their nickname instead of number</a:t>
            </a:r>
          </a:p>
          <a:p>
            <a:pPr lvl="1">
              <a:spcAft>
                <a:spcPts val="600"/>
              </a:spcAft>
            </a:pPr>
            <a:r>
              <a:rPr lang="en-US" sz="3200" dirty="0"/>
              <a:t>Provided greater understanding of the process</a:t>
            </a:r>
          </a:p>
          <a:p>
            <a:pPr lvl="1">
              <a:spcAft>
                <a:spcPts val="1200"/>
              </a:spcAft>
            </a:pPr>
            <a:r>
              <a:rPr lang="en-US" sz="3200" dirty="0"/>
              <a:t>More participation!</a:t>
            </a:r>
          </a:p>
          <a:p>
            <a:r>
              <a:rPr lang="en-US" sz="3600" b="1" dirty="0"/>
              <a:t>Indirect Results</a:t>
            </a:r>
            <a:r>
              <a:rPr lang="en-US" sz="3600" dirty="0"/>
              <a:t>:</a:t>
            </a:r>
          </a:p>
          <a:p>
            <a:pPr lvl="1">
              <a:spcAft>
                <a:spcPts val="600"/>
              </a:spcAft>
            </a:pPr>
            <a:r>
              <a:rPr lang="en-US" sz="3200" dirty="0"/>
              <a:t>Helped simplify overall assessment process; focus on one GEC per semester</a:t>
            </a:r>
          </a:p>
          <a:p>
            <a:pPr lvl="1"/>
            <a:r>
              <a:rPr lang="en-US" sz="3200" dirty="0"/>
              <a:t>Created more opportunities for students to demonstrate GECs in the classroom</a:t>
            </a:r>
          </a:p>
          <a:p>
            <a:pPr lvl="1"/>
            <a:endParaRPr lang="en-US" sz="3200" dirty="0"/>
          </a:p>
        </p:txBody>
      </p:sp>
    </p:spTree>
    <p:extLst>
      <p:ext uri="{BB962C8B-B14F-4D97-AF65-F5344CB8AC3E}">
        <p14:creationId xmlns:p14="http://schemas.microsoft.com/office/powerpoint/2010/main" val="4029805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9889-BC94-42C5-AC39-994A48EB31DB}"/>
              </a:ext>
            </a:extLst>
          </p:cNvPr>
          <p:cNvSpPr>
            <a:spLocks noGrp="1"/>
          </p:cNvSpPr>
          <p:nvPr>
            <p:ph type="title"/>
          </p:nvPr>
        </p:nvSpPr>
        <p:spPr>
          <a:xfrm>
            <a:off x="642257" y="365125"/>
            <a:ext cx="9761831" cy="1325563"/>
          </a:xfrm>
        </p:spPr>
        <p:txBody>
          <a:bodyPr>
            <a:normAutofit/>
          </a:bodyPr>
          <a:lstStyle/>
          <a:p>
            <a:r>
              <a:rPr lang="en-US" sz="4800" dirty="0"/>
              <a:t>Questions?</a:t>
            </a:r>
          </a:p>
        </p:txBody>
      </p:sp>
      <p:sp>
        <p:nvSpPr>
          <p:cNvPr id="3" name="Content Placeholder 2">
            <a:extLst>
              <a:ext uri="{FF2B5EF4-FFF2-40B4-BE49-F238E27FC236}">
                <a16:creationId xmlns:a16="http://schemas.microsoft.com/office/drawing/2014/main" id="{D8BCAE10-6470-4108-84AB-D087ECD40E4C}"/>
              </a:ext>
            </a:extLst>
          </p:cNvPr>
          <p:cNvSpPr>
            <a:spLocks noGrp="1"/>
          </p:cNvSpPr>
          <p:nvPr>
            <p:ph idx="1"/>
          </p:nvPr>
        </p:nvSpPr>
        <p:spPr>
          <a:xfrm>
            <a:off x="642257" y="1825625"/>
            <a:ext cx="9761831" cy="4351338"/>
          </a:xfrm>
        </p:spPr>
        <p:txBody>
          <a:bodyPr>
            <a:noAutofit/>
          </a:bodyPr>
          <a:lstStyle/>
          <a:p>
            <a:pPr marL="0" indent="0">
              <a:spcBef>
                <a:spcPts val="600"/>
              </a:spcBef>
              <a:buNone/>
            </a:pPr>
            <a:r>
              <a:rPr lang="en-US" sz="3200" dirty="0"/>
              <a:t>Holly Norton, Vice President of Educational and Student Services</a:t>
            </a:r>
          </a:p>
          <a:p>
            <a:pPr marL="0" indent="0">
              <a:spcBef>
                <a:spcPts val="600"/>
              </a:spcBef>
              <a:buNone/>
            </a:pPr>
            <a:r>
              <a:rPr lang="en-US" sz="3200" dirty="0">
                <a:hlinkClick r:id="rId2"/>
              </a:rPr>
              <a:t>holly.norton@src.edu</a:t>
            </a:r>
            <a:r>
              <a:rPr lang="en-US" sz="3200" dirty="0"/>
              <a:t> </a:t>
            </a:r>
          </a:p>
          <a:p>
            <a:pPr marL="0" indent="0">
              <a:spcBef>
                <a:spcPts val="600"/>
              </a:spcBef>
              <a:buNone/>
            </a:pPr>
            <a:endParaRPr lang="en-US" sz="3200" dirty="0"/>
          </a:p>
          <a:p>
            <a:pPr marL="0" indent="0">
              <a:spcBef>
                <a:spcPts val="600"/>
              </a:spcBef>
              <a:buNone/>
            </a:pPr>
            <a:r>
              <a:rPr lang="en-US" sz="3200" dirty="0"/>
              <a:t>Shelli Stuart, Math Faculty and Assessment Chair</a:t>
            </a:r>
          </a:p>
          <a:p>
            <a:pPr marL="0" indent="0">
              <a:spcBef>
                <a:spcPts val="600"/>
              </a:spcBef>
              <a:buNone/>
            </a:pPr>
            <a:r>
              <a:rPr lang="en-US" sz="3200" dirty="0">
                <a:hlinkClick r:id="rId3"/>
              </a:rPr>
              <a:t>shelli.stuart@src.edu</a:t>
            </a:r>
            <a:endParaRPr lang="en-US" sz="3200" dirty="0"/>
          </a:p>
          <a:p>
            <a:pPr marL="0" indent="0">
              <a:spcBef>
                <a:spcPts val="600"/>
              </a:spcBef>
              <a:buNone/>
            </a:pPr>
            <a:endParaRPr lang="en-US" sz="3200" dirty="0"/>
          </a:p>
          <a:p>
            <a:pPr marL="0" indent="0">
              <a:spcBef>
                <a:spcPts val="600"/>
              </a:spcBef>
              <a:buNone/>
            </a:pPr>
            <a:r>
              <a:rPr lang="en-US" sz="3200" dirty="0"/>
              <a:t>Lisa Dennis, Director of Academic Support</a:t>
            </a:r>
          </a:p>
          <a:p>
            <a:pPr marL="0" indent="0">
              <a:spcBef>
                <a:spcPts val="600"/>
              </a:spcBef>
              <a:buNone/>
            </a:pPr>
            <a:r>
              <a:rPr lang="en-US" sz="3200" dirty="0">
                <a:hlinkClick r:id="rId4"/>
              </a:rPr>
              <a:t>lisa.dennis@src.edu</a:t>
            </a:r>
            <a:r>
              <a:rPr lang="en-US" sz="3200" dirty="0"/>
              <a:t> </a:t>
            </a:r>
          </a:p>
        </p:txBody>
      </p:sp>
    </p:spTree>
    <p:extLst>
      <p:ext uri="{BB962C8B-B14F-4D97-AF65-F5344CB8AC3E}">
        <p14:creationId xmlns:p14="http://schemas.microsoft.com/office/powerpoint/2010/main" val="101767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CAB3F-3F25-4356-8377-1FDC8671091C}"/>
              </a:ext>
            </a:extLst>
          </p:cNvPr>
          <p:cNvSpPr>
            <a:spLocks noGrp="1"/>
          </p:cNvSpPr>
          <p:nvPr>
            <p:ph type="title"/>
          </p:nvPr>
        </p:nvSpPr>
        <p:spPr/>
        <p:txBody>
          <a:bodyPr/>
          <a:lstStyle/>
          <a:p>
            <a:r>
              <a:rPr lang="en-US" dirty="0"/>
              <a:t>About Spoon River College</a:t>
            </a:r>
          </a:p>
        </p:txBody>
      </p:sp>
      <p:sp>
        <p:nvSpPr>
          <p:cNvPr id="3" name="Content Placeholder 2">
            <a:extLst>
              <a:ext uri="{FF2B5EF4-FFF2-40B4-BE49-F238E27FC236}">
                <a16:creationId xmlns:a16="http://schemas.microsoft.com/office/drawing/2014/main" id="{F6B6FB6D-0F7C-49F2-9645-4C7160C9710B}"/>
              </a:ext>
            </a:extLst>
          </p:cNvPr>
          <p:cNvSpPr>
            <a:spLocks noGrp="1"/>
          </p:cNvSpPr>
          <p:nvPr>
            <p:ph idx="1"/>
          </p:nvPr>
        </p:nvSpPr>
        <p:spPr>
          <a:xfrm>
            <a:off x="838200" y="1825624"/>
            <a:ext cx="8327571" cy="4667251"/>
          </a:xfrm>
        </p:spPr>
        <p:txBody>
          <a:bodyPr>
            <a:normAutofit lnSpcReduction="10000"/>
          </a:bodyPr>
          <a:lstStyle/>
          <a:p>
            <a:pPr>
              <a:spcAft>
                <a:spcPts val="1200"/>
              </a:spcAft>
            </a:pPr>
            <a:r>
              <a:rPr lang="en-US" sz="3200" dirty="0"/>
              <a:t>Small, rural community college in West Central Illinois</a:t>
            </a:r>
          </a:p>
          <a:p>
            <a:r>
              <a:rPr lang="en-US" sz="3200" dirty="0"/>
              <a:t>Four locations</a:t>
            </a:r>
          </a:p>
          <a:p>
            <a:pPr lvl="1"/>
            <a:r>
              <a:rPr lang="en-US" sz="2800" dirty="0"/>
              <a:t>Canton – Main campus</a:t>
            </a:r>
          </a:p>
          <a:p>
            <a:pPr lvl="1"/>
            <a:r>
              <a:rPr lang="en-US" sz="2800" dirty="0"/>
              <a:t>Macomb – Second campus </a:t>
            </a:r>
          </a:p>
          <a:p>
            <a:pPr lvl="1"/>
            <a:r>
              <a:rPr lang="en-US" sz="2800" dirty="0"/>
              <a:t>Havana Center</a:t>
            </a:r>
          </a:p>
          <a:p>
            <a:pPr lvl="1">
              <a:spcAft>
                <a:spcPts val="1200"/>
              </a:spcAft>
            </a:pPr>
            <a:r>
              <a:rPr lang="en-US" sz="2800" dirty="0"/>
              <a:t>Rushville Center</a:t>
            </a:r>
          </a:p>
          <a:p>
            <a:pPr>
              <a:spcAft>
                <a:spcPts val="1200"/>
              </a:spcAft>
            </a:pPr>
            <a:r>
              <a:rPr lang="en-US" sz="3200" dirty="0"/>
              <a:t>Fall 2023 Enrollment – 1,097</a:t>
            </a:r>
          </a:p>
          <a:p>
            <a:r>
              <a:rPr lang="en-US" sz="3200" dirty="0"/>
              <a:t>Fall 2023 FTE – 664</a:t>
            </a:r>
          </a:p>
          <a:p>
            <a:endParaRPr lang="en-US" dirty="0"/>
          </a:p>
        </p:txBody>
      </p:sp>
      <p:pic>
        <p:nvPicPr>
          <p:cNvPr id="4" name="Picture 3">
            <a:extLst>
              <a:ext uri="{FF2B5EF4-FFF2-40B4-BE49-F238E27FC236}">
                <a16:creationId xmlns:a16="http://schemas.microsoft.com/office/drawing/2014/main" id="{032DDB36-69A9-4780-996F-8A3545D645FB}"/>
              </a:ext>
            </a:extLst>
          </p:cNvPr>
          <p:cNvPicPr>
            <a:picLocks noChangeAspect="1"/>
          </p:cNvPicPr>
          <p:nvPr/>
        </p:nvPicPr>
        <p:blipFill>
          <a:blip r:embed="rId3"/>
          <a:stretch>
            <a:fillRect/>
          </a:stretch>
        </p:blipFill>
        <p:spPr>
          <a:xfrm>
            <a:off x="6063344" y="2526360"/>
            <a:ext cx="4153165" cy="3574875"/>
          </a:xfrm>
          <a:prstGeom prst="rect">
            <a:avLst/>
          </a:prstGeom>
        </p:spPr>
      </p:pic>
    </p:spTree>
    <p:extLst>
      <p:ext uri="{BB962C8B-B14F-4D97-AF65-F5344CB8AC3E}">
        <p14:creationId xmlns:p14="http://schemas.microsoft.com/office/powerpoint/2010/main" val="199781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C2CF-478B-4889-9E8B-5E419436C40D}"/>
              </a:ext>
            </a:extLst>
          </p:cNvPr>
          <p:cNvSpPr>
            <a:spLocks noGrp="1"/>
          </p:cNvSpPr>
          <p:nvPr>
            <p:ph type="title"/>
          </p:nvPr>
        </p:nvSpPr>
        <p:spPr>
          <a:xfrm>
            <a:off x="435429" y="365125"/>
            <a:ext cx="10084789" cy="1325563"/>
          </a:xfrm>
        </p:spPr>
        <p:txBody>
          <a:bodyPr>
            <a:noAutofit/>
          </a:bodyPr>
          <a:lstStyle/>
          <a:p>
            <a:r>
              <a:rPr lang="en-US" sz="4800" dirty="0"/>
              <a:t>SRC’s General Education Competencies</a:t>
            </a:r>
          </a:p>
        </p:txBody>
      </p:sp>
      <p:sp>
        <p:nvSpPr>
          <p:cNvPr id="11" name="Rectangle 10">
            <a:extLst>
              <a:ext uri="{FF2B5EF4-FFF2-40B4-BE49-F238E27FC236}">
                <a16:creationId xmlns:a16="http://schemas.microsoft.com/office/drawing/2014/main" id="{7320FC9F-4ACF-46BE-A82D-BE6A7FFBE8FC}"/>
              </a:ext>
            </a:extLst>
          </p:cNvPr>
          <p:cNvSpPr/>
          <p:nvPr/>
        </p:nvSpPr>
        <p:spPr>
          <a:xfrm>
            <a:off x="435429" y="1533465"/>
            <a:ext cx="9954159" cy="4939814"/>
          </a:xfrm>
          <a:prstGeom prst="rect">
            <a:avLst/>
          </a:prstGeom>
        </p:spPr>
        <p:txBody>
          <a:bodyPr wrap="square">
            <a:spAutoFit/>
          </a:bodyPr>
          <a:lstStyle/>
          <a:p>
            <a:pPr marL="519113" marR="0" lvl="0" indent="-455613">
              <a:spcBef>
                <a:spcPts val="0"/>
              </a:spcBef>
              <a:spcAft>
                <a:spcPts val="1200"/>
              </a:spcAft>
              <a:buFont typeface="+mj-lt"/>
              <a:buAutoNum type="romanUcPeriod"/>
            </a:pPr>
            <a:r>
              <a:rPr lang="en-US" sz="2650" dirty="0">
                <a:latin typeface="Calibri" panose="020F0502020204030204" pitchFamily="34" charset="0"/>
                <a:ea typeface="Calibri" panose="020F0502020204030204" pitchFamily="34" charset="0"/>
                <a:cs typeface="Times New Roman" panose="02020603050405020304" pitchFamily="18" charset="0"/>
              </a:rPr>
              <a:t>Communicate effectively to achieve individual and organizational goals.</a:t>
            </a:r>
          </a:p>
          <a:p>
            <a:pPr marL="519113" marR="0" lvl="0" indent="-455613">
              <a:spcBef>
                <a:spcPts val="0"/>
              </a:spcBef>
              <a:spcAft>
                <a:spcPts val="1200"/>
              </a:spcAft>
              <a:buFont typeface="+mj-lt"/>
              <a:buAutoNum type="romanUcPeriod"/>
            </a:pPr>
            <a:r>
              <a:rPr lang="en-US" sz="2650" dirty="0">
                <a:latin typeface="Calibri" panose="020F0502020204030204" pitchFamily="34" charset="0"/>
                <a:ea typeface="Calibri" panose="020F0502020204030204" pitchFamily="34" charset="0"/>
                <a:cs typeface="Times New Roman" panose="02020603050405020304" pitchFamily="18" charset="0"/>
              </a:rPr>
              <a:t>Use critical, mathematical, and scientific methods to solve problems. </a:t>
            </a:r>
          </a:p>
          <a:p>
            <a:pPr marL="519113" marR="0" lvl="0" indent="-455613">
              <a:spcBef>
                <a:spcPts val="0"/>
              </a:spcBef>
              <a:spcAft>
                <a:spcPts val="1200"/>
              </a:spcAft>
              <a:buFont typeface="+mj-lt"/>
              <a:buAutoNum type="romanUcPeriod"/>
            </a:pPr>
            <a:r>
              <a:rPr lang="en-US" sz="2650" dirty="0">
                <a:latin typeface="Calibri" panose="020F0502020204030204" pitchFamily="34" charset="0"/>
                <a:ea typeface="Calibri" panose="020F0502020204030204" pitchFamily="34" charset="0"/>
                <a:cs typeface="Times New Roman" panose="02020603050405020304" pitchFamily="18" charset="0"/>
              </a:rPr>
              <a:t>Utilize principles of equity to make responsible choices in a diverse world. </a:t>
            </a:r>
          </a:p>
          <a:p>
            <a:pPr marL="519113" marR="0" lvl="0" indent="-455613">
              <a:spcBef>
                <a:spcPts val="0"/>
              </a:spcBef>
              <a:spcAft>
                <a:spcPts val="1200"/>
              </a:spcAft>
              <a:buFont typeface="+mj-lt"/>
              <a:buAutoNum type="romanUcPeriod"/>
            </a:pPr>
            <a:r>
              <a:rPr lang="en-US" sz="2650" dirty="0">
                <a:latin typeface="Calibri" panose="020F0502020204030204" pitchFamily="34" charset="0"/>
                <a:ea typeface="Calibri" panose="020F0502020204030204" pitchFamily="34" charset="0"/>
                <a:cs typeface="Times New Roman" panose="02020603050405020304" pitchFamily="18" charset="0"/>
              </a:rPr>
              <a:t>Exhibit human empathy through appreciation of arts and creativity.</a:t>
            </a:r>
          </a:p>
          <a:p>
            <a:pPr marL="519113" marR="0" lvl="0" indent="-455613">
              <a:spcBef>
                <a:spcPts val="0"/>
              </a:spcBef>
              <a:spcAft>
                <a:spcPts val="1200"/>
              </a:spcAft>
              <a:buFont typeface="+mj-lt"/>
              <a:buAutoNum type="romanUcPeriod"/>
            </a:pPr>
            <a:r>
              <a:rPr lang="en-US" sz="2650" dirty="0">
                <a:latin typeface="Calibri" panose="020F0502020204030204" pitchFamily="34" charset="0"/>
                <a:ea typeface="Calibri" panose="020F0502020204030204" pitchFamily="34" charset="0"/>
                <a:cs typeface="Times New Roman" panose="02020603050405020304" pitchFamily="18" charset="0"/>
              </a:rPr>
              <a:t>Obtain and use information to make sound decisions.</a:t>
            </a:r>
          </a:p>
          <a:p>
            <a:pPr marL="519113" marR="0" lvl="0" indent="-455613">
              <a:spcBef>
                <a:spcPts val="0"/>
              </a:spcBef>
              <a:spcAft>
                <a:spcPts val="1200"/>
              </a:spcAft>
              <a:buFont typeface="+mj-lt"/>
              <a:buAutoNum type="romanUcPeriod"/>
            </a:pPr>
            <a:r>
              <a:rPr lang="en-US" sz="2650" dirty="0">
                <a:latin typeface="Calibri" panose="020F0502020204030204" pitchFamily="34" charset="0"/>
                <a:ea typeface="Calibri" panose="020F0502020204030204" pitchFamily="34" charset="0"/>
                <a:cs typeface="Times New Roman" panose="02020603050405020304" pitchFamily="18" charset="0"/>
              </a:rPr>
              <a:t>Work collaboratively with others to solve problems and achieve common goals.</a:t>
            </a:r>
            <a:endParaRPr lang="en-US" sz="2650" dirty="0"/>
          </a:p>
        </p:txBody>
      </p:sp>
    </p:spTree>
    <p:extLst>
      <p:ext uri="{BB962C8B-B14F-4D97-AF65-F5344CB8AC3E}">
        <p14:creationId xmlns:p14="http://schemas.microsoft.com/office/powerpoint/2010/main" val="237721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0C24A-C0F8-4E40-877E-94C616897A95}"/>
              </a:ext>
            </a:extLst>
          </p:cNvPr>
          <p:cNvSpPr>
            <a:spLocks noGrp="1"/>
          </p:cNvSpPr>
          <p:nvPr>
            <p:ph type="title"/>
          </p:nvPr>
        </p:nvSpPr>
        <p:spPr>
          <a:xfrm>
            <a:off x="468086" y="365125"/>
            <a:ext cx="10885714" cy="1325563"/>
          </a:xfrm>
        </p:spPr>
        <p:txBody>
          <a:bodyPr>
            <a:normAutofit/>
          </a:bodyPr>
          <a:lstStyle/>
          <a:p>
            <a:r>
              <a:rPr lang="en-US" sz="4800" dirty="0"/>
              <a:t>Assessment Cycle Before Branding</a:t>
            </a:r>
          </a:p>
        </p:txBody>
      </p:sp>
      <p:sp>
        <p:nvSpPr>
          <p:cNvPr id="3" name="Content Placeholder 2">
            <a:extLst>
              <a:ext uri="{FF2B5EF4-FFF2-40B4-BE49-F238E27FC236}">
                <a16:creationId xmlns:a16="http://schemas.microsoft.com/office/drawing/2014/main" id="{9672E2B5-C733-4E53-9324-3415C232DD9B}"/>
              </a:ext>
            </a:extLst>
          </p:cNvPr>
          <p:cNvSpPr>
            <a:spLocks noGrp="1"/>
          </p:cNvSpPr>
          <p:nvPr>
            <p:ph idx="1"/>
          </p:nvPr>
        </p:nvSpPr>
        <p:spPr>
          <a:xfrm>
            <a:off x="468086" y="1690688"/>
            <a:ext cx="10184203" cy="4949597"/>
          </a:xfrm>
        </p:spPr>
        <p:txBody>
          <a:bodyPr>
            <a:normAutofit fontScale="85000" lnSpcReduction="20000"/>
          </a:bodyPr>
          <a:lstStyle/>
          <a:p>
            <a:pPr marL="0" indent="0">
              <a:buNone/>
            </a:pPr>
            <a:r>
              <a:rPr lang="en-US" b="1" dirty="0"/>
              <a:t>A student earning a degree from Spoon River College will be able to</a:t>
            </a:r>
            <a:r>
              <a:rPr lang="en-US" dirty="0"/>
              <a:t>:</a:t>
            </a:r>
          </a:p>
          <a:p>
            <a:pPr marL="571500" lvl="0" indent="-571500">
              <a:buFont typeface="+mj-lt"/>
              <a:buAutoNum type="romanUcPeriod"/>
            </a:pPr>
            <a:r>
              <a:rPr lang="en-US" dirty="0">
                <a:highlight>
                  <a:srgbClr val="FFFF00"/>
                </a:highlight>
              </a:rPr>
              <a:t>Communicate effectively to achieve individual and organizational goals.</a:t>
            </a:r>
          </a:p>
          <a:p>
            <a:pPr marL="571500" lvl="0" indent="-571500">
              <a:buFont typeface="+mj-lt"/>
              <a:buAutoNum type="romanUcPeriod"/>
            </a:pPr>
            <a:r>
              <a:rPr lang="en-US" dirty="0">
                <a:highlight>
                  <a:srgbClr val="FFFF00"/>
                </a:highlight>
              </a:rPr>
              <a:t>Use critical, mathematical, and scientific methods to solve problems. </a:t>
            </a:r>
          </a:p>
          <a:p>
            <a:pPr marL="571500" lvl="0" indent="-571500">
              <a:buFont typeface="+mj-lt"/>
              <a:buAutoNum type="romanUcPeriod"/>
            </a:pPr>
            <a:r>
              <a:rPr lang="en-US" dirty="0">
                <a:highlight>
                  <a:srgbClr val="00FFFF"/>
                </a:highlight>
                <a:latin typeface="Calibri" panose="020F0502020204030204" pitchFamily="34" charset="0"/>
                <a:ea typeface="Calibri" panose="020F0502020204030204" pitchFamily="34" charset="0"/>
                <a:cs typeface="Times New Roman" panose="02020603050405020304" pitchFamily="18" charset="0"/>
              </a:rPr>
              <a:t>Utilize principles of equity to make responsible choices in a diverse world. </a:t>
            </a:r>
          </a:p>
          <a:p>
            <a:pPr marL="571500" lvl="0" indent="-571500">
              <a:buFont typeface="+mj-lt"/>
              <a:buAutoNum type="romanUcPeriod"/>
            </a:pPr>
            <a:r>
              <a:rPr lang="en-US" dirty="0">
                <a:highlight>
                  <a:srgbClr val="00FFFF"/>
                </a:highlight>
              </a:rPr>
              <a:t>Exhibit human empathy through appreciation of arts and creativity.</a:t>
            </a:r>
          </a:p>
          <a:p>
            <a:pPr marL="571500" lvl="0" indent="-571500">
              <a:buFont typeface="+mj-lt"/>
              <a:buAutoNum type="romanUcPeriod"/>
            </a:pPr>
            <a:r>
              <a:rPr lang="en-US" dirty="0">
                <a:highlight>
                  <a:srgbClr val="00FF00"/>
                </a:highlight>
              </a:rPr>
              <a:t>Obtain and use information to make sound decisions.</a:t>
            </a:r>
          </a:p>
          <a:p>
            <a:pPr marL="571500" lvl="0" indent="-571500">
              <a:buFont typeface="+mj-lt"/>
              <a:buAutoNum type="romanUcPeriod"/>
            </a:pPr>
            <a:r>
              <a:rPr lang="en-US" dirty="0">
                <a:highlight>
                  <a:srgbClr val="00FF00"/>
                </a:highlight>
              </a:rPr>
              <a:t>Work collaboratively with others to solve problems and achieve common goals.   </a:t>
            </a:r>
          </a:p>
          <a:p>
            <a:endParaRPr lang="en-US" dirty="0"/>
          </a:p>
          <a:p>
            <a:pPr marL="0" indent="0">
              <a:buNone/>
            </a:pPr>
            <a:r>
              <a:rPr lang="en-US" b="1" dirty="0"/>
              <a:t>The GECs will be assessed on a rotating three-year schedule</a:t>
            </a:r>
            <a:r>
              <a:rPr lang="en-US" dirty="0"/>
              <a:t>:</a:t>
            </a:r>
          </a:p>
          <a:p>
            <a:pPr marL="687388"/>
            <a:r>
              <a:rPr lang="en-US" dirty="0">
                <a:highlight>
                  <a:srgbClr val="FFFF00"/>
                </a:highlight>
              </a:rPr>
              <a:t>Year 1: GECs 1 &amp; 2 (2017-2018)</a:t>
            </a:r>
          </a:p>
          <a:p>
            <a:pPr marL="687388"/>
            <a:r>
              <a:rPr lang="en-US" dirty="0">
                <a:highlight>
                  <a:srgbClr val="00FFFF"/>
                </a:highlight>
              </a:rPr>
              <a:t>Year 2: GECs 3 &amp; 4 (2018-2019)</a:t>
            </a:r>
          </a:p>
          <a:p>
            <a:pPr marL="687388"/>
            <a:r>
              <a:rPr lang="en-US" dirty="0">
                <a:highlight>
                  <a:srgbClr val="00FF00"/>
                </a:highlight>
              </a:rPr>
              <a:t>Year 3: GECs 5 &amp; 6 (2019-2020)</a:t>
            </a:r>
          </a:p>
          <a:p>
            <a:endParaRPr lang="en-US" dirty="0"/>
          </a:p>
        </p:txBody>
      </p:sp>
    </p:spTree>
    <p:extLst>
      <p:ext uri="{BB962C8B-B14F-4D97-AF65-F5344CB8AC3E}">
        <p14:creationId xmlns:p14="http://schemas.microsoft.com/office/powerpoint/2010/main" val="157917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4F57-BE77-41A0-A056-6F20A7ABE83E}"/>
              </a:ext>
            </a:extLst>
          </p:cNvPr>
          <p:cNvSpPr>
            <a:spLocks noGrp="1"/>
          </p:cNvSpPr>
          <p:nvPr>
            <p:ph type="title"/>
          </p:nvPr>
        </p:nvSpPr>
        <p:spPr/>
        <p:txBody>
          <a:bodyPr>
            <a:normAutofit/>
          </a:bodyPr>
          <a:lstStyle/>
          <a:p>
            <a:r>
              <a:rPr lang="en-US" sz="4800" dirty="0"/>
              <a:t>ICCCA 2019</a:t>
            </a:r>
          </a:p>
        </p:txBody>
      </p:sp>
      <p:sp>
        <p:nvSpPr>
          <p:cNvPr id="3" name="Content Placeholder 2">
            <a:extLst>
              <a:ext uri="{FF2B5EF4-FFF2-40B4-BE49-F238E27FC236}">
                <a16:creationId xmlns:a16="http://schemas.microsoft.com/office/drawing/2014/main" id="{62701A17-7741-44D0-AFF1-8ABC41E5E809}"/>
              </a:ext>
            </a:extLst>
          </p:cNvPr>
          <p:cNvSpPr>
            <a:spLocks noGrp="1"/>
          </p:cNvSpPr>
          <p:nvPr>
            <p:ph idx="1"/>
          </p:nvPr>
        </p:nvSpPr>
        <p:spPr>
          <a:xfrm>
            <a:off x="838200" y="1825625"/>
            <a:ext cx="9599341" cy="4667250"/>
          </a:xfrm>
        </p:spPr>
        <p:txBody>
          <a:bodyPr>
            <a:normAutofit/>
          </a:bodyPr>
          <a:lstStyle/>
          <a:p>
            <a:r>
              <a:rPr lang="en-US" sz="3600" dirty="0"/>
              <a:t>Attended session called, “Brand Your Objectives” presented by the two Co-Directors of the Nursing Assistant program at ICC.</a:t>
            </a:r>
          </a:p>
          <a:p>
            <a:r>
              <a:rPr lang="en-US" sz="3600" dirty="0"/>
              <a:t>Why is branding powerful?</a:t>
            </a:r>
          </a:p>
          <a:p>
            <a:pPr lvl="1"/>
            <a:r>
              <a:rPr lang="en-US" sz="3200" dirty="0"/>
              <a:t>Easier recall</a:t>
            </a:r>
          </a:p>
          <a:p>
            <a:pPr lvl="1"/>
            <a:r>
              <a:rPr lang="en-US" sz="3200" dirty="0"/>
              <a:t>Instructor buy-in</a:t>
            </a:r>
          </a:p>
          <a:p>
            <a:pPr lvl="1"/>
            <a:r>
              <a:rPr lang="en-US" sz="3200" dirty="0"/>
              <a:t>Branding brings consistency</a:t>
            </a:r>
          </a:p>
          <a:p>
            <a:pPr lvl="1"/>
            <a:r>
              <a:rPr lang="en-US" sz="3200" dirty="0"/>
              <a:t>Influences the way people talk and reference content</a:t>
            </a:r>
          </a:p>
          <a:p>
            <a:pPr marL="0" indent="0">
              <a:buNone/>
            </a:pPr>
            <a:endParaRPr lang="en-US" dirty="0"/>
          </a:p>
        </p:txBody>
      </p:sp>
    </p:spTree>
    <p:extLst>
      <p:ext uri="{BB962C8B-B14F-4D97-AF65-F5344CB8AC3E}">
        <p14:creationId xmlns:p14="http://schemas.microsoft.com/office/powerpoint/2010/main" val="337706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6E6925-4841-4187-967A-1CD065EAF65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1" y="229107"/>
            <a:ext cx="8284028" cy="6399786"/>
          </a:xfrm>
        </p:spPr>
      </p:pic>
    </p:spTree>
    <p:extLst>
      <p:ext uri="{BB962C8B-B14F-4D97-AF65-F5344CB8AC3E}">
        <p14:creationId xmlns:p14="http://schemas.microsoft.com/office/powerpoint/2010/main" val="155854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EB101-D15D-4B57-8EF5-2EE772F646D9}"/>
              </a:ext>
            </a:extLst>
          </p:cNvPr>
          <p:cNvSpPr>
            <a:spLocks noGrp="1"/>
          </p:cNvSpPr>
          <p:nvPr>
            <p:ph type="ctrTitle"/>
          </p:nvPr>
        </p:nvSpPr>
        <p:spPr>
          <a:xfrm>
            <a:off x="1524000" y="2243919"/>
            <a:ext cx="9144000" cy="2387600"/>
          </a:xfrm>
        </p:spPr>
        <p:txBody>
          <a:bodyPr>
            <a:normAutofit/>
          </a:bodyPr>
          <a:lstStyle/>
          <a:p>
            <a:r>
              <a:rPr lang="en-US" sz="7200" dirty="0">
                <a:latin typeface="+mn-lt"/>
              </a:rPr>
              <a:t>The Branding Process</a:t>
            </a:r>
          </a:p>
        </p:txBody>
      </p:sp>
      <p:pic>
        <p:nvPicPr>
          <p:cNvPr id="4" name="Content Placeholder 9">
            <a:extLst>
              <a:ext uri="{FF2B5EF4-FFF2-40B4-BE49-F238E27FC236}">
                <a16:creationId xmlns:a16="http://schemas.microsoft.com/office/drawing/2014/main" id="{8297DCE0-0A3C-41C6-A802-CB866B443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909" y="412697"/>
            <a:ext cx="2840181" cy="2581983"/>
          </a:xfrm>
          <a:prstGeom prst="rect">
            <a:avLst/>
          </a:prstGeom>
        </p:spPr>
      </p:pic>
    </p:spTree>
    <p:extLst>
      <p:ext uri="{BB962C8B-B14F-4D97-AF65-F5344CB8AC3E}">
        <p14:creationId xmlns:p14="http://schemas.microsoft.com/office/powerpoint/2010/main" val="216264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EA4B-CDF8-4195-A815-E41FC18728D3}"/>
              </a:ext>
            </a:extLst>
          </p:cNvPr>
          <p:cNvSpPr>
            <a:spLocks noGrp="1"/>
          </p:cNvSpPr>
          <p:nvPr>
            <p:ph type="title"/>
          </p:nvPr>
        </p:nvSpPr>
        <p:spPr/>
        <p:txBody>
          <a:bodyPr>
            <a:normAutofit/>
          </a:bodyPr>
          <a:lstStyle/>
          <a:p>
            <a:r>
              <a:rPr lang="en-US" sz="4800" dirty="0"/>
              <a:t>Labels for our GECs</a:t>
            </a:r>
          </a:p>
        </p:txBody>
      </p:sp>
      <p:sp>
        <p:nvSpPr>
          <p:cNvPr id="3" name="Content Placeholder 2">
            <a:extLst>
              <a:ext uri="{FF2B5EF4-FFF2-40B4-BE49-F238E27FC236}">
                <a16:creationId xmlns:a16="http://schemas.microsoft.com/office/drawing/2014/main" id="{0D8093F3-C94F-4CCF-BFA7-5CE3130DDDAB}"/>
              </a:ext>
            </a:extLst>
          </p:cNvPr>
          <p:cNvSpPr>
            <a:spLocks noGrp="1"/>
          </p:cNvSpPr>
          <p:nvPr>
            <p:ph idx="1"/>
          </p:nvPr>
        </p:nvSpPr>
        <p:spPr>
          <a:xfrm>
            <a:off x="544286" y="1690688"/>
            <a:ext cx="9927069" cy="5224105"/>
          </a:xfrm>
        </p:spPr>
        <p:txBody>
          <a:bodyPr>
            <a:normAutofit fontScale="92500" lnSpcReduction="10000"/>
          </a:bodyPr>
          <a:lstStyle/>
          <a:p>
            <a:pPr marL="519113" marR="0" lvl="0" indent="-455613">
              <a:spcBef>
                <a:spcPts val="0"/>
              </a:spcBef>
              <a:spcAft>
                <a:spcPts val="14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Communicate effectively to achieve individual and organizational goals. </a:t>
            </a:r>
            <a:r>
              <a:rPr lang="en-US" b="1" dirty="0">
                <a:solidFill>
                  <a:srgbClr val="004ADE"/>
                </a:solidFill>
                <a:latin typeface="Calibri" panose="020F0502020204030204" pitchFamily="34" charset="0"/>
                <a:ea typeface="Calibri" panose="020F0502020204030204" pitchFamily="34" charset="0"/>
                <a:cs typeface="Times New Roman" panose="02020603050405020304" pitchFamily="18" charset="0"/>
              </a:rPr>
              <a:t>COMMUNICATION</a:t>
            </a:r>
          </a:p>
          <a:p>
            <a:pPr marL="519113" marR="0" lvl="0" indent="-455613">
              <a:spcBef>
                <a:spcPts val="0"/>
              </a:spcBef>
              <a:spcAft>
                <a:spcPts val="14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Use critical, mathematical, and scientific methods to solve problems. </a:t>
            </a:r>
            <a:r>
              <a:rPr lang="en-US" b="1" dirty="0">
                <a:solidFill>
                  <a:srgbClr val="004ADE"/>
                </a:solidFill>
                <a:latin typeface="Calibri" panose="020F0502020204030204" pitchFamily="34" charset="0"/>
                <a:ea typeface="Calibri" panose="020F0502020204030204" pitchFamily="34" charset="0"/>
                <a:cs typeface="Times New Roman" panose="02020603050405020304" pitchFamily="18" charset="0"/>
              </a:rPr>
              <a:t>PROBLEM-SOLVING</a:t>
            </a:r>
          </a:p>
          <a:p>
            <a:pPr marL="519113" marR="0" lvl="0" indent="-455613">
              <a:spcBef>
                <a:spcPts val="0"/>
              </a:spcBef>
              <a:spcAft>
                <a:spcPts val="14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Utilize principles of equity to make responsible choices in a diverse world. </a:t>
            </a:r>
            <a:r>
              <a:rPr lang="en-US" b="1" dirty="0">
                <a:solidFill>
                  <a:srgbClr val="004ADE"/>
                </a:solidFill>
                <a:latin typeface="Calibri" panose="020F0502020204030204" pitchFamily="34" charset="0"/>
                <a:ea typeface="Calibri" panose="020F0502020204030204" pitchFamily="34" charset="0"/>
                <a:cs typeface="Times New Roman" panose="02020603050405020304" pitchFamily="18" charset="0"/>
              </a:rPr>
              <a:t>EQUITY</a:t>
            </a:r>
          </a:p>
          <a:p>
            <a:pPr marL="519113" marR="0" lvl="0" indent="-455613">
              <a:spcBef>
                <a:spcPts val="0"/>
              </a:spcBef>
              <a:spcAft>
                <a:spcPts val="14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Exhibit human empathy through appreciation of arts and creativity. </a:t>
            </a:r>
            <a:r>
              <a:rPr lang="en-US" b="1" dirty="0">
                <a:solidFill>
                  <a:srgbClr val="004ADE"/>
                </a:solidFill>
                <a:latin typeface="Calibri" panose="020F0502020204030204" pitchFamily="34" charset="0"/>
                <a:ea typeface="Calibri" panose="020F0502020204030204" pitchFamily="34" charset="0"/>
                <a:cs typeface="Times New Roman" panose="02020603050405020304" pitchFamily="18" charset="0"/>
              </a:rPr>
              <a:t>CREATIVITY</a:t>
            </a:r>
          </a:p>
          <a:p>
            <a:pPr marL="519113" marR="0" lvl="0" indent="-455613">
              <a:spcBef>
                <a:spcPts val="0"/>
              </a:spcBef>
              <a:spcAft>
                <a:spcPts val="14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Obtain and use information to make sound decisions. </a:t>
            </a:r>
            <a:r>
              <a:rPr lang="en-US" b="1" dirty="0">
                <a:solidFill>
                  <a:srgbClr val="004ADE"/>
                </a:solidFill>
                <a:latin typeface="Calibri" panose="020F0502020204030204" pitchFamily="34" charset="0"/>
                <a:ea typeface="Calibri" panose="020F0502020204030204" pitchFamily="34" charset="0"/>
                <a:cs typeface="Times New Roman" panose="02020603050405020304" pitchFamily="18" charset="0"/>
              </a:rPr>
              <a:t>DECISION-MAKING</a:t>
            </a:r>
          </a:p>
          <a:p>
            <a:pPr marL="519113" marR="0" lvl="0" indent="-455613">
              <a:spcBef>
                <a:spcPts val="0"/>
              </a:spcBef>
              <a:spcAft>
                <a:spcPts val="14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Work collaboratively with others to solve problems and achieve common goals. </a:t>
            </a:r>
            <a:r>
              <a:rPr lang="en-US" b="1" dirty="0">
                <a:solidFill>
                  <a:srgbClr val="004ADE"/>
                </a:solidFill>
                <a:latin typeface="Calibri" panose="020F0502020204030204" pitchFamily="34" charset="0"/>
                <a:ea typeface="Calibri" panose="020F0502020204030204" pitchFamily="34" charset="0"/>
                <a:cs typeface="Times New Roman" panose="02020603050405020304" pitchFamily="18" charset="0"/>
              </a:rPr>
              <a:t>COLLABORATION</a:t>
            </a:r>
            <a:endParaRPr lang="en-US" b="1" dirty="0">
              <a:solidFill>
                <a:srgbClr val="004ADE"/>
              </a:solidFill>
            </a:endParaRPr>
          </a:p>
          <a:p>
            <a:endParaRPr lang="en-US" dirty="0"/>
          </a:p>
        </p:txBody>
      </p:sp>
    </p:spTree>
    <p:extLst>
      <p:ext uri="{BB962C8B-B14F-4D97-AF65-F5344CB8AC3E}">
        <p14:creationId xmlns:p14="http://schemas.microsoft.com/office/powerpoint/2010/main" val="1612154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7199</TotalTime>
  <Words>1830</Words>
  <Application>Microsoft Office PowerPoint</Application>
  <PresentationFormat>Widescreen</PresentationFormat>
  <Paragraphs>202</Paragraphs>
  <Slides>29</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Branding for Buy-in</vt:lpstr>
      <vt:lpstr>Introductions</vt:lpstr>
      <vt:lpstr>About Spoon River College</vt:lpstr>
      <vt:lpstr>SRC’s General Education Competencies</vt:lpstr>
      <vt:lpstr>Assessment Cycle Before Branding</vt:lpstr>
      <vt:lpstr>ICCCA 2019</vt:lpstr>
      <vt:lpstr>PowerPoint Presentation</vt:lpstr>
      <vt:lpstr>The Branding Process</vt:lpstr>
      <vt:lpstr>Labels for our GECs</vt:lpstr>
      <vt:lpstr>GEC Logo</vt:lpstr>
      <vt:lpstr>GEC Poster</vt:lpstr>
      <vt:lpstr>GEC T-shirts (front)</vt:lpstr>
      <vt:lpstr>GEC T-shirts (back) </vt:lpstr>
      <vt:lpstr>Branding helped simplify </vt:lpstr>
      <vt:lpstr>Using Canvas Outcomes</vt:lpstr>
      <vt:lpstr>Canvas Outcomes – Fall 2022</vt:lpstr>
      <vt:lpstr>Canvas Outcomes – progress</vt:lpstr>
      <vt:lpstr>Assessment Process Overview</vt:lpstr>
      <vt:lpstr>Our process</vt:lpstr>
      <vt:lpstr>Learning Mastery Gradebook</vt:lpstr>
      <vt:lpstr>Our process – instructional benefit</vt:lpstr>
      <vt:lpstr>Our process (continued)</vt:lpstr>
      <vt:lpstr>Creativity in Math</vt:lpstr>
      <vt:lpstr>Examples</vt:lpstr>
      <vt:lpstr>Participation in Assessment Process</vt:lpstr>
      <vt:lpstr>GEC Participation Overall</vt:lpstr>
      <vt:lpstr>Canvas Outcomes participation</vt:lpstr>
      <vt:lpstr>Overall Results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Dennis</dc:creator>
  <cp:lastModifiedBy>Linda Hefferin</cp:lastModifiedBy>
  <cp:revision>93</cp:revision>
  <dcterms:created xsi:type="dcterms:W3CDTF">2023-10-26T14:18:27Z</dcterms:created>
  <dcterms:modified xsi:type="dcterms:W3CDTF">2023-11-29T18:39:20Z</dcterms:modified>
</cp:coreProperties>
</file>